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EF26B-AD38-45F3-A9A5-7B71BEC8DC44}" type="datetimeFigureOut">
              <a:rPr lang="nl-NL" smtClean="0"/>
              <a:t>27-3-2018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7827C-1474-459B-8760-A15F96C59BFC}" type="slidenum">
              <a:rPr lang="nl-NL" smtClean="0"/>
              <a:t>‹nr.›</a:t>
            </a:fld>
            <a:endParaRPr lang="nl-NL"/>
          </a:p>
        </p:txBody>
      </p:sp>
    </p:spTree>
    <p:extLst>
      <p:ext uri="{BB962C8B-B14F-4D97-AF65-F5344CB8AC3E}">
        <p14:creationId xmlns:p14="http://schemas.microsoft.com/office/powerpoint/2010/main" val="1265957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solidFill>
                  <a:srgbClr val="662600"/>
                </a:solidFill>
                <a:latin typeface="+mn-lt"/>
                <a:cs typeface="Helvetica Neue"/>
              </a:rPr>
              <a:t>Foto: alle</a:t>
            </a:r>
            <a:r>
              <a:rPr lang="nl-NL" sz="1200" baseline="0" dirty="0">
                <a:solidFill>
                  <a:srgbClr val="662600"/>
                </a:solidFill>
                <a:latin typeface="+mn-lt"/>
                <a:cs typeface="Helvetica Neue"/>
              </a:rPr>
              <a:t> buurten krijgen persoonlijke begeleiding, dit zijn mijn collega’s. Ik ga met eventueel geïnteresseerden rond de tafel, geef ze informatie over  Buurkracht en kijk wat voor hun buurt de mogelijkheden zijn:</a:t>
            </a:r>
            <a:endParaRPr lang="nl-NL" sz="1200" b="1" dirty="0">
              <a:solidFill>
                <a:srgbClr val="662600"/>
              </a:solidFill>
              <a:latin typeface="+mn-lt"/>
              <a:cs typeface="Buurkracht Condensed"/>
            </a:endParaRPr>
          </a:p>
          <a:p>
            <a:pPr marL="0" indent="0">
              <a:buNone/>
            </a:pPr>
            <a:r>
              <a:rPr lang="nl-NL" sz="1200" b="1" dirty="0">
                <a:solidFill>
                  <a:srgbClr val="662600"/>
                </a:solidFill>
                <a:latin typeface="+mn-lt"/>
                <a:cs typeface="Buurkracht Condensed"/>
              </a:rPr>
              <a:t>Buurtteam en buurt</a:t>
            </a:r>
          </a:p>
          <a:p>
            <a:pPr marL="0" indent="0">
              <a:buNone/>
            </a:pPr>
            <a:r>
              <a:rPr lang="nl-NL" sz="1200" dirty="0">
                <a:solidFill>
                  <a:srgbClr val="662600"/>
                </a:solidFill>
                <a:latin typeface="+mn-lt"/>
                <a:cs typeface="Helvetica Neue"/>
              </a:rPr>
              <a:t>Wie zitten er in het buurtteam? </a:t>
            </a:r>
          </a:p>
          <a:p>
            <a:pPr marL="0" indent="0">
              <a:buNone/>
            </a:pPr>
            <a:r>
              <a:rPr lang="nl-NL" sz="1200" dirty="0">
                <a:solidFill>
                  <a:srgbClr val="662600"/>
                </a:solidFill>
                <a:latin typeface="+mn-lt"/>
                <a:cs typeface="Helvetica Neue"/>
              </a:rPr>
              <a:t>En we bepalen het postcodegebied</a:t>
            </a:r>
          </a:p>
          <a:p>
            <a:pPr marL="0" indent="0">
              <a:buNone/>
            </a:pPr>
            <a:r>
              <a:rPr lang="nl-NL" sz="1200" b="1" dirty="0">
                <a:solidFill>
                  <a:srgbClr val="662600"/>
                </a:solidFill>
                <a:latin typeface="+mn-lt"/>
                <a:cs typeface="Buurkracht Condensed"/>
              </a:rPr>
              <a:t>Buurtafspraken</a:t>
            </a:r>
          </a:p>
          <a:p>
            <a:pPr marL="0" indent="0">
              <a:buNone/>
            </a:pPr>
            <a:r>
              <a:rPr lang="nl-NL" sz="1200" dirty="0">
                <a:solidFill>
                  <a:srgbClr val="662600"/>
                </a:solidFill>
                <a:latin typeface="+mn-lt"/>
                <a:cs typeface="Helvetica Neue"/>
              </a:rPr>
              <a:t>We maken een plan van aanpak waarin staat hoe we het samen gaan aanpakken</a:t>
            </a:r>
          </a:p>
          <a:p>
            <a:pPr marL="0" indent="0">
              <a:buNone/>
            </a:pPr>
            <a:r>
              <a:rPr lang="nl-NL" sz="1200" b="1" dirty="0">
                <a:solidFill>
                  <a:srgbClr val="662600"/>
                </a:solidFill>
                <a:latin typeface="+mn-lt"/>
                <a:cs typeface="Buurkracht Condensed"/>
              </a:rPr>
              <a:t>Planning</a:t>
            </a:r>
          </a:p>
          <a:p>
            <a:pPr marL="0" indent="0">
              <a:buNone/>
            </a:pPr>
            <a:r>
              <a:rPr lang="nl-NL" sz="1200" dirty="0">
                <a:solidFill>
                  <a:srgbClr val="662600"/>
                </a:solidFill>
                <a:latin typeface="+mn-lt"/>
                <a:cs typeface="Helvetica Neue"/>
              </a:rPr>
              <a:t>We maken afspraken over een telefonisch interview, fotografie, energieonderzoek, een eerste buurtbijeenkomst en maken een vervolgafspraak. Het kan allemaal al in 2</a:t>
            </a:r>
            <a:r>
              <a:rPr lang="nl-NL" sz="1200" baseline="0" dirty="0">
                <a:solidFill>
                  <a:srgbClr val="662600"/>
                </a:solidFill>
                <a:latin typeface="+mn-lt"/>
                <a:cs typeface="Helvetica Neue"/>
              </a:rPr>
              <a:t> maanden tijd!</a:t>
            </a:r>
            <a:endParaRPr lang="nl-NL" sz="1200" dirty="0">
              <a:solidFill>
                <a:srgbClr val="662600"/>
              </a:solidFill>
              <a:latin typeface="+mn-lt"/>
              <a:cs typeface="Helvetica Neue"/>
            </a:endParaRPr>
          </a:p>
          <a:p>
            <a:pPr marL="0" indent="0">
              <a:buNone/>
            </a:pPr>
            <a:r>
              <a:rPr lang="nl-NL" sz="1200" b="1" dirty="0">
                <a:solidFill>
                  <a:srgbClr val="662600"/>
                </a:solidFill>
                <a:latin typeface="+mn-lt"/>
                <a:cs typeface="Buurkracht Condensed"/>
              </a:rPr>
              <a:t>Buurtpagina</a:t>
            </a:r>
          </a:p>
          <a:p>
            <a:pPr marL="0" indent="0">
              <a:buNone/>
            </a:pPr>
            <a:r>
              <a:rPr lang="nl-NL" sz="1200" dirty="0">
                <a:solidFill>
                  <a:srgbClr val="662600"/>
                </a:solidFill>
                <a:latin typeface="+mn-lt"/>
                <a:cs typeface="Helvetica Neue"/>
              </a:rPr>
              <a:t>Uitleg over de buurtpagina, de persoonlijke omgeving en wat je kunt doen met buurtberichten en buurtacties</a:t>
            </a:r>
            <a:endParaRPr lang="nl-NL" sz="1200" dirty="0">
              <a:solidFill>
                <a:srgbClr val="662600"/>
              </a:solidFill>
              <a:latin typeface="+mn-lt"/>
            </a:endParaRPr>
          </a:p>
        </p:txBody>
      </p:sp>
      <p:sp>
        <p:nvSpPr>
          <p:cNvPr id="4" name="Tijdelijke aanduiding voor dianummer 3"/>
          <p:cNvSpPr>
            <a:spLocks noGrp="1"/>
          </p:cNvSpPr>
          <p:nvPr>
            <p:ph type="sldNum" sz="quarter" idx="10"/>
          </p:nvPr>
        </p:nvSpPr>
        <p:spPr/>
        <p:txBody>
          <a:bodyPr/>
          <a:lstStyle/>
          <a:p>
            <a:fld id="{7C8155E8-64B5-4179-9867-BE7A98BB9131}" type="slidenum">
              <a:rPr lang="nl-NL" smtClean="0"/>
              <a:t>1</a:t>
            </a:fld>
            <a:endParaRPr lang="nl-NL"/>
          </a:p>
        </p:txBody>
      </p:sp>
    </p:spTree>
    <p:extLst>
      <p:ext uri="{BB962C8B-B14F-4D97-AF65-F5344CB8AC3E}">
        <p14:creationId xmlns:p14="http://schemas.microsoft.com/office/powerpoint/2010/main" val="258389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solidFill>
                  <a:srgbClr val="662600"/>
                </a:solidFill>
                <a:latin typeface="+mn-lt"/>
                <a:cs typeface="Helvetica Neue"/>
              </a:rPr>
              <a:t>Foto: alle</a:t>
            </a:r>
            <a:r>
              <a:rPr lang="nl-NL" sz="1200" baseline="0" dirty="0">
                <a:solidFill>
                  <a:srgbClr val="662600"/>
                </a:solidFill>
                <a:latin typeface="+mn-lt"/>
                <a:cs typeface="Helvetica Neue"/>
              </a:rPr>
              <a:t> buurten krijgen persoonlijke begeleiding, dit zijn mijn collega’s. Ik ga met eventueel geïnteresseerden rond de tafel, geef ze informatie over  Buurkracht en kijk wat voor hun buurt de mogelijkheden zijn:</a:t>
            </a:r>
            <a:endParaRPr lang="nl-NL" sz="1200" b="1" dirty="0">
              <a:solidFill>
                <a:srgbClr val="662600"/>
              </a:solidFill>
              <a:latin typeface="+mn-lt"/>
              <a:cs typeface="Buurkracht Condensed"/>
            </a:endParaRPr>
          </a:p>
          <a:p>
            <a:pPr marL="0" indent="0">
              <a:buNone/>
            </a:pPr>
            <a:r>
              <a:rPr lang="nl-NL" sz="1200" b="1" dirty="0">
                <a:solidFill>
                  <a:srgbClr val="662600"/>
                </a:solidFill>
                <a:latin typeface="+mn-lt"/>
                <a:cs typeface="Buurkracht Condensed"/>
              </a:rPr>
              <a:t>Buurtteam en buurt</a:t>
            </a:r>
          </a:p>
          <a:p>
            <a:pPr marL="0" indent="0">
              <a:buNone/>
            </a:pPr>
            <a:r>
              <a:rPr lang="nl-NL" sz="1200" dirty="0">
                <a:solidFill>
                  <a:srgbClr val="662600"/>
                </a:solidFill>
                <a:latin typeface="+mn-lt"/>
                <a:cs typeface="Helvetica Neue"/>
              </a:rPr>
              <a:t>Wie zitten er in het buurtteam? </a:t>
            </a:r>
          </a:p>
          <a:p>
            <a:pPr marL="0" indent="0">
              <a:buNone/>
            </a:pPr>
            <a:r>
              <a:rPr lang="nl-NL" sz="1200" dirty="0">
                <a:solidFill>
                  <a:srgbClr val="662600"/>
                </a:solidFill>
                <a:latin typeface="+mn-lt"/>
                <a:cs typeface="Helvetica Neue"/>
              </a:rPr>
              <a:t>En we bepalen het postcodegebied</a:t>
            </a:r>
          </a:p>
          <a:p>
            <a:pPr marL="0" indent="0">
              <a:buNone/>
            </a:pPr>
            <a:r>
              <a:rPr lang="nl-NL" sz="1200" b="1" dirty="0">
                <a:solidFill>
                  <a:srgbClr val="662600"/>
                </a:solidFill>
                <a:latin typeface="+mn-lt"/>
                <a:cs typeface="Buurkracht Condensed"/>
              </a:rPr>
              <a:t>Buurtafspraken</a:t>
            </a:r>
          </a:p>
          <a:p>
            <a:pPr marL="0" indent="0">
              <a:buNone/>
            </a:pPr>
            <a:r>
              <a:rPr lang="nl-NL" sz="1200" dirty="0">
                <a:solidFill>
                  <a:srgbClr val="662600"/>
                </a:solidFill>
                <a:latin typeface="+mn-lt"/>
                <a:cs typeface="Helvetica Neue"/>
              </a:rPr>
              <a:t>We maken een plan van aanpak waarin staat hoe we het samen gaan aanpakken</a:t>
            </a:r>
          </a:p>
          <a:p>
            <a:pPr marL="0" indent="0">
              <a:buNone/>
            </a:pPr>
            <a:r>
              <a:rPr lang="nl-NL" sz="1200" b="1" dirty="0">
                <a:solidFill>
                  <a:srgbClr val="662600"/>
                </a:solidFill>
                <a:latin typeface="+mn-lt"/>
                <a:cs typeface="Buurkracht Condensed"/>
              </a:rPr>
              <a:t>Planning</a:t>
            </a:r>
          </a:p>
          <a:p>
            <a:pPr marL="0" indent="0">
              <a:buNone/>
            </a:pPr>
            <a:r>
              <a:rPr lang="nl-NL" sz="1200" dirty="0">
                <a:solidFill>
                  <a:srgbClr val="662600"/>
                </a:solidFill>
                <a:latin typeface="+mn-lt"/>
                <a:cs typeface="Helvetica Neue"/>
              </a:rPr>
              <a:t>We maken afspraken over een telefonisch interview, fotografie, energieonderzoek, een eerste buurtbijeenkomst en maken een vervolgafspraak. Het kan allemaal al in 2</a:t>
            </a:r>
            <a:r>
              <a:rPr lang="nl-NL" sz="1200" baseline="0" dirty="0">
                <a:solidFill>
                  <a:srgbClr val="662600"/>
                </a:solidFill>
                <a:latin typeface="+mn-lt"/>
                <a:cs typeface="Helvetica Neue"/>
              </a:rPr>
              <a:t> maanden tijd!</a:t>
            </a:r>
            <a:endParaRPr lang="nl-NL" sz="1200" dirty="0">
              <a:solidFill>
                <a:srgbClr val="662600"/>
              </a:solidFill>
              <a:latin typeface="+mn-lt"/>
              <a:cs typeface="Helvetica Neue"/>
            </a:endParaRPr>
          </a:p>
          <a:p>
            <a:pPr marL="0" indent="0">
              <a:buNone/>
            </a:pPr>
            <a:r>
              <a:rPr lang="nl-NL" sz="1200" b="1" dirty="0">
                <a:solidFill>
                  <a:srgbClr val="662600"/>
                </a:solidFill>
                <a:latin typeface="+mn-lt"/>
                <a:cs typeface="Buurkracht Condensed"/>
              </a:rPr>
              <a:t>Buurtpagina</a:t>
            </a:r>
          </a:p>
          <a:p>
            <a:pPr marL="0" indent="0">
              <a:buNone/>
            </a:pPr>
            <a:r>
              <a:rPr lang="nl-NL" sz="1200" dirty="0">
                <a:solidFill>
                  <a:srgbClr val="662600"/>
                </a:solidFill>
                <a:latin typeface="+mn-lt"/>
                <a:cs typeface="Helvetica Neue"/>
              </a:rPr>
              <a:t>Uitleg over de buurtpagina, de persoonlijke omgeving en wat je kunt doen met buurtberichten en buurtacties</a:t>
            </a:r>
            <a:endParaRPr lang="nl-NL" sz="1200" dirty="0">
              <a:solidFill>
                <a:srgbClr val="662600"/>
              </a:solidFill>
              <a:latin typeface="+mn-lt"/>
            </a:endParaRPr>
          </a:p>
        </p:txBody>
      </p:sp>
      <p:sp>
        <p:nvSpPr>
          <p:cNvPr id="4" name="Tijdelijke aanduiding voor dianummer 3"/>
          <p:cNvSpPr>
            <a:spLocks noGrp="1"/>
          </p:cNvSpPr>
          <p:nvPr>
            <p:ph type="sldNum" sz="quarter" idx="10"/>
          </p:nvPr>
        </p:nvSpPr>
        <p:spPr/>
        <p:txBody>
          <a:bodyPr/>
          <a:lstStyle/>
          <a:p>
            <a:fld id="{7C8155E8-64B5-4179-9867-BE7A98BB9131}" type="slidenum">
              <a:rPr lang="nl-NL" smtClean="0"/>
              <a:t>18</a:t>
            </a:fld>
            <a:endParaRPr lang="nl-NL"/>
          </a:p>
        </p:txBody>
      </p:sp>
    </p:spTree>
    <p:extLst>
      <p:ext uri="{BB962C8B-B14F-4D97-AF65-F5344CB8AC3E}">
        <p14:creationId xmlns:p14="http://schemas.microsoft.com/office/powerpoint/2010/main" val="4039410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662600"/>
                </a:solidFill>
              </a:rPr>
              <a:t>Ken of ben je</a:t>
            </a:r>
            <a:r>
              <a:rPr lang="nl-NL" baseline="0" dirty="0">
                <a:solidFill>
                  <a:srgbClr val="662600"/>
                </a:solidFill>
              </a:rPr>
              <a:t> iemand die het misschien leuk vindt om met Buurkracht in zijn of haar eigen buurt aan de slag te gaan? We komen graag in contact!</a:t>
            </a:r>
            <a:endParaRPr lang="nl-NL" dirty="0">
              <a:solidFill>
                <a:srgbClr val="662600"/>
              </a:solidFill>
            </a:endParaRPr>
          </a:p>
        </p:txBody>
      </p:sp>
      <p:sp>
        <p:nvSpPr>
          <p:cNvPr id="4" name="Tijdelijke aanduiding voor dianummer 3"/>
          <p:cNvSpPr>
            <a:spLocks noGrp="1"/>
          </p:cNvSpPr>
          <p:nvPr>
            <p:ph type="sldNum" sz="quarter" idx="10"/>
          </p:nvPr>
        </p:nvSpPr>
        <p:spPr/>
        <p:txBody>
          <a:bodyPr/>
          <a:lstStyle/>
          <a:p>
            <a:fld id="{7C8155E8-64B5-4179-9867-BE7A98BB9131}" type="slidenum">
              <a:rPr lang="nl-NL" smtClean="0"/>
              <a:t>19</a:t>
            </a:fld>
            <a:endParaRPr lang="nl-NL"/>
          </a:p>
        </p:txBody>
      </p:sp>
    </p:spTree>
    <p:extLst>
      <p:ext uri="{BB962C8B-B14F-4D97-AF65-F5344CB8AC3E}">
        <p14:creationId xmlns:p14="http://schemas.microsoft.com/office/powerpoint/2010/main" val="3818462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356539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3915517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82060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29155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400124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4894EA57-5F84-4D27-AEB4-F858A32A7F45}" type="datetimeFigureOut">
              <a:rPr lang="nl-NL" smtClean="0"/>
              <a:t>27-3-2018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3672438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4894EA57-5F84-4D27-AEB4-F858A32A7F45}" type="datetimeFigureOut">
              <a:rPr lang="nl-NL" smtClean="0"/>
              <a:t>27-3-2018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43938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4894EA57-5F84-4D27-AEB4-F858A32A7F45}" type="datetimeFigureOut">
              <a:rPr lang="nl-NL" smtClean="0"/>
              <a:t>27-3-2018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29038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94EA57-5F84-4D27-AEB4-F858A32A7F45}" type="datetimeFigureOut">
              <a:rPr lang="nl-NL" smtClean="0"/>
              <a:t>27-3-2018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137894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894EA57-5F84-4D27-AEB4-F858A32A7F45}" type="datetimeFigureOut">
              <a:rPr lang="nl-NL" smtClean="0"/>
              <a:t>27-3-2018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2340456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4894EA57-5F84-4D27-AEB4-F858A32A7F45}" type="datetimeFigureOut">
              <a:rPr lang="nl-NL" smtClean="0"/>
              <a:t>27-3-2018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6ADF41-F856-4BA5-8477-F0BB4DA9C6BC}" type="slidenum">
              <a:rPr lang="nl-NL" smtClean="0"/>
              <a:t>‹nr.›</a:t>
            </a:fld>
            <a:endParaRPr lang="nl-NL"/>
          </a:p>
        </p:txBody>
      </p:sp>
    </p:spTree>
    <p:extLst>
      <p:ext uri="{BB962C8B-B14F-4D97-AF65-F5344CB8AC3E}">
        <p14:creationId xmlns:p14="http://schemas.microsoft.com/office/powerpoint/2010/main" val="79902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94EA57-5F84-4D27-AEB4-F858A32A7F45}" type="datetimeFigureOut">
              <a:rPr lang="nl-NL" smtClean="0"/>
              <a:t>27-3-2018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ADF41-F856-4BA5-8477-F0BB4DA9C6BC}" type="slidenum">
              <a:rPr lang="nl-NL" smtClean="0"/>
              <a:t>‹nr.›</a:t>
            </a:fld>
            <a:endParaRPr lang="nl-NL"/>
          </a:p>
        </p:txBody>
      </p:sp>
    </p:spTree>
    <p:extLst>
      <p:ext uri="{BB962C8B-B14F-4D97-AF65-F5344CB8AC3E}">
        <p14:creationId xmlns:p14="http://schemas.microsoft.com/office/powerpoint/2010/main" val="286397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buurt verkennen</a:t>
            </a:r>
          </a:p>
        </p:txBody>
      </p:sp>
      <p:sp>
        <p:nvSpPr>
          <p:cNvPr id="6" name="Rechthoek 5"/>
          <p:cNvSpPr/>
          <p:nvPr/>
        </p:nvSpPr>
        <p:spPr>
          <a:xfrm>
            <a:off x="1501343" y="-27384"/>
            <a:ext cx="9166657" cy="1556792"/>
          </a:xfrm>
          <a:prstGeom prst="rect">
            <a:avLst/>
          </a:prstGeom>
          <a:solidFill>
            <a:srgbClr val="F05A2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F4611"/>
              </a:solidFill>
            </a:endParaRPr>
          </a:p>
        </p:txBody>
      </p:sp>
      <p:sp>
        <p:nvSpPr>
          <p:cNvPr id="8" name="Titel 1"/>
          <p:cNvSpPr txBox="1">
            <a:spLocks/>
          </p:cNvSpPr>
          <p:nvPr/>
        </p:nvSpPr>
        <p:spPr>
          <a:xfrm>
            <a:off x="1962944" y="1795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dirty="0">
                <a:solidFill>
                  <a:srgbClr val="800000"/>
                </a:solidFill>
                <a:latin typeface="Buurkracht Condensed"/>
                <a:cs typeface="Buurkracht Condensed"/>
              </a:rPr>
              <a:t>Wat kan </a:t>
            </a:r>
            <a:r>
              <a:rPr lang="nl-NL" dirty="0">
                <a:solidFill>
                  <a:prstClr val="white"/>
                </a:solidFill>
                <a:latin typeface="Buurkracht Condensed"/>
                <a:cs typeface="Buurkracht Condensed"/>
              </a:rPr>
              <a:t>BECO betekenen</a:t>
            </a:r>
            <a:endParaRPr lang="nl-NL" sz="3500" dirty="0">
              <a:solidFill>
                <a:prstClr val="white"/>
              </a:solidFill>
              <a:latin typeface="Buurkracht Condensed"/>
              <a:cs typeface="Buurkracht Condensed"/>
            </a:endParaRPr>
          </a:p>
        </p:txBody>
      </p:sp>
      <p:sp>
        <p:nvSpPr>
          <p:cNvPr id="7" name="Tijdelijke aanduiding voor inhoud 2"/>
          <p:cNvSpPr txBox="1">
            <a:spLocks/>
          </p:cNvSpPr>
          <p:nvPr/>
        </p:nvSpPr>
        <p:spPr>
          <a:xfrm>
            <a:off x="2063552" y="1855366"/>
            <a:ext cx="8352928" cy="4237931"/>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nl-NL" sz="2400" dirty="0">
              <a:solidFill>
                <a:srgbClr val="742700"/>
              </a:solidFill>
              <a:latin typeface="Helvetica Neue"/>
              <a:cs typeface="Helvetica Neue"/>
            </a:endParaRP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2564904"/>
            <a:ext cx="5867400" cy="2019300"/>
          </a:xfrm>
          <a:prstGeom prst="rect">
            <a:avLst/>
          </a:prstGeom>
        </p:spPr>
      </p:pic>
    </p:spTree>
    <p:extLst>
      <p:ext uri="{BB962C8B-B14F-4D97-AF65-F5344CB8AC3E}">
        <p14:creationId xmlns:p14="http://schemas.microsoft.com/office/powerpoint/2010/main" val="35160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8"/>
            <a:ext cx="4688205" cy="1754326"/>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dirty="0">
                <a:solidFill>
                  <a:prstClr val="black"/>
                </a:solidFill>
                <a:latin typeface="Calibri" panose="020F0502020204030204"/>
              </a:rPr>
              <a:t>BECO zoekt </a:t>
            </a:r>
            <a:r>
              <a:rPr lang="nl-NL" sz="1350" dirty="0" err="1">
                <a:solidFill>
                  <a:prstClr val="black"/>
                </a:solidFill>
                <a:latin typeface="Calibri" panose="020F0502020204030204"/>
              </a:rPr>
              <a:t>becolateurs</a:t>
            </a: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denkers</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doeners</a:t>
            </a:r>
          </a:p>
          <a:p>
            <a:pPr defTabSz="685800">
              <a:defRPr/>
            </a:pPr>
            <a:r>
              <a:rPr lang="nl-NL" sz="1350" b="1" dirty="0">
                <a:solidFill>
                  <a:prstClr val="black"/>
                </a:solidFill>
                <a:latin typeface="Calibri" panose="020F0502020204030204"/>
              </a:rPr>
              <a:t>BECO zoekt </a:t>
            </a:r>
            <a:r>
              <a:rPr lang="nl-NL" sz="1350" b="1" kern="0" dirty="0">
                <a:solidFill>
                  <a:prstClr val="black"/>
                </a:solidFill>
                <a:latin typeface="Calibri" panose="020F0502020204030204"/>
              </a:rPr>
              <a:t>fanatieke</a:t>
            </a:r>
            <a:r>
              <a:rPr lang="nl-NL" sz="1350" b="1" dirty="0">
                <a:solidFill>
                  <a:prstClr val="black"/>
                </a:solidFill>
                <a:latin typeface="Calibri" panose="020F0502020204030204"/>
              </a:rPr>
              <a:t> leden</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pic>
        <p:nvPicPr>
          <p:cNvPr id="9" name="Afbeelding 8">
            <a:extLst>
              <a:ext uri="{FF2B5EF4-FFF2-40B4-BE49-F238E27FC236}">
                <a16:creationId xmlns:a16="http://schemas.microsoft.com/office/drawing/2014/main" xmlns="" id="{B7A4D98C-F17F-4E2C-86EC-94AE6ED6D9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511" y="918291"/>
            <a:ext cx="3687147" cy="848044"/>
          </a:xfrm>
          <a:prstGeom prst="rect">
            <a:avLst/>
          </a:prstGeom>
        </p:spPr>
      </p:pic>
    </p:spTree>
    <p:extLst>
      <p:ext uri="{BB962C8B-B14F-4D97-AF65-F5344CB8AC3E}">
        <p14:creationId xmlns:p14="http://schemas.microsoft.com/office/powerpoint/2010/main" val="1416769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8"/>
            <a:ext cx="4688205" cy="1962076"/>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dirty="0">
                <a:solidFill>
                  <a:prstClr val="black"/>
                </a:solidFill>
                <a:latin typeface="Calibri" panose="020F0502020204030204"/>
              </a:rPr>
              <a:t>BECO zoekt </a:t>
            </a:r>
            <a:r>
              <a:rPr lang="nl-NL" sz="1350" dirty="0" err="1">
                <a:solidFill>
                  <a:prstClr val="black"/>
                </a:solidFill>
                <a:latin typeface="Calibri" panose="020F0502020204030204"/>
              </a:rPr>
              <a:t>becolateurs</a:t>
            </a: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denkers</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doeners</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fanatieke</a:t>
            </a:r>
            <a:r>
              <a:rPr lang="nl-NL" sz="1350" dirty="0">
                <a:solidFill>
                  <a:prstClr val="black"/>
                </a:solidFill>
                <a:latin typeface="Calibri" panose="020F0502020204030204"/>
              </a:rPr>
              <a:t> leden</a:t>
            </a:r>
          </a:p>
          <a:p>
            <a:pPr defTabSz="685800">
              <a:defRPr/>
            </a:pPr>
            <a:r>
              <a:rPr lang="nl-NL" sz="1350" b="1" dirty="0">
                <a:solidFill>
                  <a:prstClr val="black"/>
                </a:solidFill>
                <a:latin typeface="Calibri" panose="020F0502020204030204"/>
              </a:rPr>
              <a:t>BECO zoekt </a:t>
            </a:r>
            <a:r>
              <a:rPr lang="nl-NL" sz="1350" b="1" kern="0" dirty="0">
                <a:solidFill>
                  <a:prstClr val="black"/>
                </a:solidFill>
                <a:latin typeface="Calibri" panose="020F0502020204030204"/>
              </a:rPr>
              <a:t>energiezuinige</a:t>
            </a:r>
            <a:r>
              <a:rPr lang="nl-NL" sz="1350" b="1" dirty="0">
                <a:solidFill>
                  <a:prstClr val="black"/>
                </a:solidFill>
                <a:latin typeface="Calibri" panose="020F0502020204030204"/>
              </a:rPr>
              <a:t> klanten </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pic>
        <p:nvPicPr>
          <p:cNvPr id="4" name="Afbeelding 3">
            <a:extLst>
              <a:ext uri="{FF2B5EF4-FFF2-40B4-BE49-F238E27FC236}">
                <a16:creationId xmlns:a16="http://schemas.microsoft.com/office/drawing/2014/main" xmlns="" id="{2406B784-9F5F-4BD1-AD18-8A8AF05D7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648" y="1006212"/>
            <a:ext cx="3505748" cy="1110064"/>
          </a:xfrm>
          <a:prstGeom prst="rect">
            <a:avLst/>
          </a:prstGeom>
        </p:spPr>
      </p:pic>
    </p:spTree>
    <p:extLst>
      <p:ext uri="{BB962C8B-B14F-4D97-AF65-F5344CB8AC3E}">
        <p14:creationId xmlns:p14="http://schemas.microsoft.com/office/powerpoint/2010/main" val="350026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9"/>
            <a:ext cx="4688205" cy="2169825"/>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dirty="0">
                <a:solidFill>
                  <a:prstClr val="black"/>
                </a:solidFill>
                <a:latin typeface="Calibri" panose="020F0502020204030204"/>
              </a:rPr>
              <a:t>BECO zoekt </a:t>
            </a:r>
            <a:r>
              <a:rPr lang="nl-NL" sz="1350" dirty="0" err="1">
                <a:solidFill>
                  <a:prstClr val="black"/>
                </a:solidFill>
                <a:latin typeface="Calibri" panose="020F0502020204030204"/>
              </a:rPr>
              <a:t>becolateurs</a:t>
            </a: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denkers</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doeners</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fanatieke</a:t>
            </a:r>
            <a:r>
              <a:rPr lang="nl-NL" sz="1350" dirty="0">
                <a:solidFill>
                  <a:prstClr val="black"/>
                </a:solidFill>
                <a:latin typeface="Calibri" panose="020F0502020204030204"/>
              </a:rPr>
              <a:t> leden</a:t>
            </a: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energiezuinige</a:t>
            </a:r>
            <a:r>
              <a:rPr lang="nl-NL" sz="1350" dirty="0">
                <a:solidFill>
                  <a:prstClr val="black"/>
                </a:solidFill>
                <a:latin typeface="Calibri" panose="020F0502020204030204"/>
              </a:rPr>
              <a:t> klanten </a:t>
            </a:r>
          </a:p>
          <a:p>
            <a:pPr defTabSz="685800">
              <a:defRPr/>
            </a:pPr>
            <a:r>
              <a:rPr lang="nl-NL" sz="1350" b="1" kern="0" dirty="0">
                <a:solidFill>
                  <a:prstClr val="black"/>
                </a:solidFill>
                <a:latin typeface="Calibri" panose="020F0502020204030204"/>
              </a:rPr>
              <a:t>BECO zoekt …………….</a:t>
            </a:r>
            <a:endParaRPr lang="nl-NL" sz="1350" b="1" dirty="0">
              <a:solidFill>
                <a:prstClr val="black"/>
              </a:solidFill>
              <a:latin typeface="Calibri" panose="020F0502020204030204"/>
            </a:endParaRP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pic>
        <p:nvPicPr>
          <p:cNvPr id="11" name="Afbeelding 10">
            <a:extLst>
              <a:ext uri="{FF2B5EF4-FFF2-40B4-BE49-F238E27FC236}">
                <a16:creationId xmlns:a16="http://schemas.microsoft.com/office/drawing/2014/main" xmlns="" id="{0A73D4B3-3AAB-44E8-B118-60A4445394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648" y="1006212"/>
            <a:ext cx="3505748" cy="1110064"/>
          </a:xfrm>
          <a:prstGeom prst="rect">
            <a:avLst/>
          </a:prstGeom>
        </p:spPr>
      </p:pic>
    </p:spTree>
    <p:extLst>
      <p:ext uri="{BB962C8B-B14F-4D97-AF65-F5344CB8AC3E}">
        <p14:creationId xmlns:p14="http://schemas.microsoft.com/office/powerpoint/2010/main" val="368121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7">
            <a:extLst>
              <a:ext uri="{FF2B5EF4-FFF2-40B4-BE49-F238E27FC236}">
                <a16:creationId xmlns:a16="http://schemas.microsoft.com/office/drawing/2014/main" xmlns="" id="{99CEE05D-F25C-4EC3-B527-D9C999E335C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1" y="857250"/>
            <a:ext cx="5652392"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xmlns="" id="{4F036726-0C05-446E-91C3-B986EBEA055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37052" y="1186155"/>
            <a:ext cx="5032638" cy="4501545"/>
          </a:xfrm>
          <a:prstGeom prst="rect">
            <a:avLst/>
          </a:prstGeom>
          <a:solidFill>
            <a:schemeClr val="bg1">
              <a:alpha val="40000"/>
            </a:schemeClr>
          </a:solidFill>
          <a:ln w="6350" cap="flat" cmpd="sng" algn="ctr">
            <a:noFill/>
            <a:prstDash val="solid"/>
          </a:ln>
          <a:effectLst>
            <a:softEdge rad="0"/>
          </a:effectLst>
        </p:spPr>
      </p:sp>
      <p:sp>
        <p:nvSpPr>
          <p:cNvPr id="22" name="Rectangle 21">
            <a:extLst>
              <a:ext uri="{FF2B5EF4-FFF2-40B4-BE49-F238E27FC236}">
                <a16:creationId xmlns:a16="http://schemas.microsoft.com/office/drawing/2014/main" xmlns="" id="{A310ABCD-C34B-42D1-9BEB-47755A3EA36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3715" y="1344761"/>
            <a:ext cx="2525413" cy="2449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4" name="Rectangle 23">
            <a:extLst>
              <a:ext uri="{FF2B5EF4-FFF2-40B4-BE49-F238E27FC236}">
                <a16:creationId xmlns:a16="http://schemas.microsoft.com/office/drawing/2014/main" xmlns="" id="{30BAD96F-CE2F-4682-99B8-0DD9E6AE2B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8710" y="3067539"/>
            <a:ext cx="2074319" cy="2449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6" name="Rectangle 25">
            <a:extLst>
              <a:ext uri="{FF2B5EF4-FFF2-40B4-BE49-F238E27FC236}">
                <a16:creationId xmlns:a16="http://schemas.microsoft.com/office/drawing/2014/main" xmlns="" id="{06585B74-DAF6-470E-B2F3-B5530A709A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993715" y="3923413"/>
            <a:ext cx="2525413" cy="15936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8" name="Rectangle 27">
            <a:extLst>
              <a:ext uri="{FF2B5EF4-FFF2-40B4-BE49-F238E27FC236}">
                <a16:creationId xmlns:a16="http://schemas.microsoft.com/office/drawing/2014/main" xmlns="" id="{F38AB6A2-89F7-43B5-B608-50DFC740DEB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38710" y="1344761"/>
            <a:ext cx="2074319" cy="160255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13" name="Afbeelding 12" descr="Afbeelding met binnen, keuken&#10;&#10;Beschrijving is gegenereerd met hoge betrouwbaarheid">
            <a:extLst>
              <a:ext uri="{FF2B5EF4-FFF2-40B4-BE49-F238E27FC236}">
                <a16:creationId xmlns:a16="http://schemas.microsoft.com/office/drawing/2014/main" xmlns="" id="{41721022-8D8A-418F-8FC7-EF003B489B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045" y="1465413"/>
            <a:ext cx="1814911" cy="1359431"/>
          </a:xfrm>
          <a:prstGeom prst="rect">
            <a:avLst/>
          </a:prstGeom>
        </p:spPr>
      </p:pic>
      <p:pic>
        <p:nvPicPr>
          <p:cNvPr id="11" name="Afbeelding 10" descr="Afbeelding met windmolen, outdoor-object, buiten, lucht&#10;&#10;Beschrijving is gegenereerd met zeer hoge betrouwbaarheid">
            <a:extLst>
              <a:ext uri="{FF2B5EF4-FFF2-40B4-BE49-F238E27FC236}">
                <a16:creationId xmlns:a16="http://schemas.microsoft.com/office/drawing/2014/main" xmlns="" id="{41523ADD-38E6-45BE-9AFF-E71652DD3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821" y="3179602"/>
            <a:ext cx="1425359" cy="2217227"/>
          </a:xfrm>
          <a:prstGeom prst="rect">
            <a:avLst/>
          </a:prstGeom>
        </p:spPr>
      </p:pic>
      <p:pic>
        <p:nvPicPr>
          <p:cNvPr id="5" name="Afbeelding 4" descr="Afbeelding met zitten, huis, lucht, muur&#10;&#10;Beschrijving is gegenereerd met hoge betrouwbaarheid">
            <a:extLst>
              <a:ext uri="{FF2B5EF4-FFF2-40B4-BE49-F238E27FC236}">
                <a16:creationId xmlns:a16="http://schemas.microsoft.com/office/drawing/2014/main" xmlns="" id="{627B96AF-3BE3-4D64-BEEE-F4A53309CB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2846" y="1616544"/>
            <a:ext cx="2283523" cy="1906741"/>
          </a:xfrm>
          <a:prstGeom prst="rect">
            <a:avLst/>
          </a:prstGeom>
        </p:spPr>
      </p:pic>
      <p:pic>
        <p:nvPicPr>
          <p:cNvPr id="7" name="Afbeelding 6" descr="Afbeelding met boom, buiten, lucht, huis&#10;&#10;Beschrijving is gegenereerd met zeer hoge betrouwbaarheid">
            <a:extLst>
              <a:ext uri="{FF2B5EF4-FFF2-40B4-BE49-F238E27FC236}">
                <a16:creationId xmlns:a16="http://schemas.microsoft.com/office/drawing/2014/main" xmlns="" id="{B9031689-01A0-4629-850F-3DDF074A5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7226" y="4067078"/>
            <a:ext cx="1994760" cy="1321529"/>
          </a:xfrm>
          <a:prstGeom prst="rect">
            <a:avLst/>
          </a:prstGeom>
        </p:spPr>
      </p:pic>
      <p:sp>
        <p:nvSpPr>
          <p:cNvPr id="2" name="Titel 1">
            <a:extLst>
              <a:ext uri="{FF2B5EF4-FFF2-40B4-BE49-F238E27FC236}">
                <a16:creationId xmlns:a16="http://schemas.microsoft.com/office/drawing/2014/main" xmlns="" id="{0AEACE6E-7A0E-487B-A54F-827EF2061074}"/>
              </a:ext>
            </a:extLst>
          </p:cNvPr>
          <p:cNvSpPr>
            <a:spLocks noGrp="1"/>
          </p:cNvSpPr>
          <p:nvPr>
            <p:ph type="title"/>
          </p:nvPr>
        </p:nvSpPr>
        <p:spPr>
          <a:xfrm>
            <a:off x="7535248" y="1339196"/>
            <a:ext cx="2799183" cy="1277214"/>
          </a:xfrm>
        </p:spPr>
        <p:txBody>
          <a:bodyPr>
            <a:normAutofit fontScale="90000"/>
          </a:bodyPr>
          <a:lstStyle/>
          <a:p>
            <a:r>
              <a:rPr lang="nl-NL" b="1"/>
              <a:t>Een paar speerpunten</a:t>
            </a:r>
          </a:p>
        </p:txBody>
      </p:sp>
      <p:sp>
        <p:nvSpPr>
          <p:cNvPr id="3" name="Tijdelijke aanduiding voor inhoud 2">
            <a:extLst>
              <a:ext uri="{FF2B5EF4-FFF2-40B4-BE49-F238E27FC236}">
                <a16:creationId xmlns:a16="http://schemas.microsoft.com/office/drawing/2014/main" xmlns="" id="{F3FF76BF-05D9-4C3B-AFFC-03B6261B9B66}"/>
              </a:ext>
            </a:extLst>
          </p:cNvPr>
          <p:cNvSpPr>
            <a:spLocks noGrp="1"/>
          </p:cNvSpPr>
          <p:nvPr>
            <p:ph idx="1"/>
          </p:nvPr>
        </p:nvSpPr>
        <p:spPr>
          <a:xfrm>
            <a:off x="7535247" y="2824844"/>
            <a:ext cx="2799184" cy="2692211"/>
          </a:xfrm>
        </p:spPr>
        <p:txBody>
          <a:bodyPr>
            <a:normAutofit/>
          </a:bodyPr>
          <a:lstStyle/>
          <a:p>
            <a:r>
              <a:rPr lang="nl-NL" sz="1350" dirty="0"/>
              <a:t>Terugdringen verbruik fossiele brandstoffen</a:t>
            </a:r>
          </a:p>
          <a:p>
            <a:r>
              <a:rPr lang="nl-NL" sz="1350" dirty="0"/>
              <a:t>Met goede isolatie gebruik je aanzienlijk minder energie</a:t>
            </a:r>
          </a:p>
          <a:p>
            <a:r>
              <a:rPr lang="nl-NL" sz="1350" dirty="0"/>
              <a:t>Inductie koken (veilig en schoon)</a:t>
            </a:r>
          </a:p>
          <a:p>
            <a:r>
              <a:rPr lang="nl-NL" sz="1350" dirty="0"/>
              <a:t>Duurzaam opgewekte energie (zonnepanelen en windmolens)</a:t>
            </a:r>
          </a:p>
          <a:p>
            <a:endParaRPr lang="nl-NL" sz="1350" dirty="0"/>
          </a:p>
        </p:txBody>
      </p:sp>
    </p:spTree>
    <p:extLst>
      <p:ext uri="{BB962C8B-B14F-4D97-AF65-F5344CB8AC3E}">
        <p14:creationId xmlns:p14="http://schemas.microsoft.com/office/powerpoint/2010/main" val="401186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illustratie&#10;&#10;Beschrijving is gegenereerd met zeer hoge betrouwbaarheid">
            <a:extLst>
              <a:ext uri="{FF2B5EF4-FFF2-40B4-BE49-F238E27FC236}">
                <a16:creationId xmlns:a16="http://schemas.microsoft.com/office/drawing/2014/main" xmlns="" id="{3A3BCF03-3BCD-435C-91A0-965187211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9176" y="1084375"/>
            <a:ext cx="2822047" cy="973670"/>
          </a:xfrm>
          <a:prstGeom prst="rect">
            <a:avLst/>
          </a:prstGeom>
        </p:spPr>
      </p:pic>
      <p:pic>
        <p:nvPicPr>
          <p:cNvPr id="7" name="Afbeelding 6">
            <a:extLst>
              <a:ext uri="{FF2B5EF4-FFF2-40B4-BE49-F238E27FC236}">
                <a16:creationId xmlns:a16="http://schemas.microsoft.com/office/drawing/2014/main" xmlns="" id="{4DF776C0-B0EC-4361-BCD3-8D436BD3B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779" y="4711621"/>
            <a:ext cx="2671715" cy="994519"/>
          </a:xfrm>
          <a:prstGeom prst="rect">
            <a:avLst/>
          </a:prstGeom>
        </p:spPr>
      </p:pic>
      <p:pic>
        <p:nvPicPr>
          <p:cNvPr id="9" name="Afbeelding 8" descr="Afbeelding met tekst&#10;&#10;Beschrijving is gegenereerd met zeer hoge betrouwbaarheid">
            <a:extLst>
              <a:ext uri="{FF2B5EF4-FFF2-40B4-BE49-F238E27FC236}">
                <a16:creationId xmlns:a16="http://schemas.microsoft.com/office/drawing/2014/main" xmlns="" id="{C97A130D-7975-4063-A23A-9B7737B87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969" y="2097963"/>
            <a:ext cx="2251199" cy="2265744"/>
          </a:xfrm>
          <a:prstGeom prst="rect">
            <a:avLst/>
          </a:prstGeom>
        </p:spPr>
      </p:pic>
      <p:pic>
        <p:nvPicPr>
          <p:cNvPr id="11" name="Afbeelding 10" descr="Afbeelding met tekst&#10;&#10;Beschrijving is gegenereerd met hoge betrouwbaarheid">
            <a:extLst>
              <a:ext uri="{FF2B5EF4-FFF2-40B4-BE49-F238E27FC236}">
                <a16:creationId xmlns:a16="http://schemas.microsoft.com/office/drawing/2014/main" xmlns="" id="{EEDC61DA-563A-42B5-960D-FE4EA0F259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0780" y="1151862"/>
            <a:ext cx="2029181" cy="2419409"/>
          </a:xfrm>
          <a:prstGeom prst="rect">
            <a:avLst/>
          </a:prstGeom>
        </p:spPr>
      </p:pic>
      <p:pic>
        <p:nvPicPr>
          <p:cNvPr id="13" name="Afbeelding 12">
            <a:extLst>
              <a:ext uri="{FF2B5EF4-FFF2-40B4-BE49-F238E27FC236}">
                <a16:creationId xmlns:a16="http://schemas.microsoft.com/office/drawing/2014/main" xmlns="" id="{BD4268F1-39FE-423B-9B3F-A72600840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4782" y="2573754"/>
            <a:ext cx="2096441" cy="663820"/>
          </a:xfrm>
          <a:prstGeom prst="rect">
            <a:avLst/>
          </a:prstGeom>
        </p:spPr>
      </p:pic>
      <p:pic>
        <p:nvPicPr>
          <p:cNvPr id="15" name="Afbeelding 14">
            <a:extLst>
              <a:ext uri="{FF2B5EF4-FFF2-40B4-BE49-F238E27FC236}">
                <a16:creationId xmlns:a16="http://schemas.microsoft.com/office/drawing/2014/main" xmlns="" id="{3E8C716D-CC47-46BE-8851-075CC8FD6D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8130" y="3753284"/>
            <a:ext cx="2612087" cy="1750508"/>
          </a:xfrm>
          <a:prstGeom prst="rect">
            <a:avLst/>
          </a:prstGeom>
        </p:spPr>
      </p:pic>
    </p:spTree>
    <p:extLst>
      <p:ext uri="{BB962C8B-B14F-4D97-AF65-F5344CB8AC3E}">
        <p14:creationId xmlns:p14="http://schemas.microsoft.com/office/powerpoint/2010/main" val="167825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fbeelding 2" descr="https://gallery.mailchimp.com/5b599176aea306524ac0ebf45/images/7389c6e3-6435-4b86-b37f-d9ffb87f9fa0.jpg">
            <a:extLst>
              <a:ext uri="{FF2B5EF4-FFF2-40B4-BE49-F238E27FC236}">
                <a16:creationId xmlns:a16="http://schemas.microsoft.com/office/drawing/2014/main" xmlns="" id="{74CAB33A-26DC-4C15-90EF-C66DB8A08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039" y="903655"/>
            <a:ext cx="4169242" cy="242014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xmlns="" id="{A953AD6A-EE06-48CA-AD1B-3B8FA15B3816}"/>
              </a:ext>
            </a:extLst>
          </p:cNvPr>
          <p:cNvSpPr txBox="1"/>
          <p:nvPr/>
        </p:nvSpPr>
        <p:spPr>
          <a:xfrm>
            <a:off x="2164039" y="3392107"/>
            <a:ext cx="7674014" cy="2585323"/>
          </a:xfrm>
          <a:prstGeom prst="rect">
            <a:avLst/>
          </a:prstGeom>
          <a:noFill/>
        </p:spPr>
        <p:txBody>
          <a:bodyPr wrap="square" rtlCol="0">
            <a:spAutoFit/>
          </a:bodyPr>
          <a:lstStyle/>
          <a:p>
            <a:pPr defTabSz="685800"/>
            <a:r>
              <a:rPr lang="nl-NL" sz="1350" b="1" kern="0" dirty="0">
                <a:solidFill>
                  <a:sysClr val="windowText" lastClr="000000"/>
                </a:solidFill>
              </a:rPr>
              <a:t>Profiteer 15 jaar lang van lokaal en duurzaam opgewekte groene zonnestroom</a:t>
            </a:r>
          </a:p>
          <a:p>
            <a:pPr defTabSz="685800"/>
            <a:r>
              <a:rPr lang="nl-NL" sz="1350" b="1" kern="0" dirty="0">
                <a:solidFill>
                  <a:sysClr val="windowText" lastClr="000000"/>
                </a:solidFill>
              </a:rPr>
              <a:t>Heb je geen eigen dak, is je dak ongeschikt of heb je al zonnepanelen maar meer energie nodig? Dan is dit je kans! De Waaistap in Heeswijk-Dinther stelt een deel van hun dak beschikbaar voor 623 zonnedelen. Alles is geregeld. Je hoeft zelf niets te doen. De zonnedelen zijn bestemd voor inwoners met postcode 5384, 5388, 5471, 5472, 5473, 5476.</a:t>
            </a:r>
            <a:endParaRPr lang="nl-NL" sz="1350" kern="0" dirty="0">
              <a:solidFill>
                <a:sysClr val="windowText" lastClr="000000"/>
              </a:solidFill>
            </a:endParaRPr>
          </a:p>
          <a:p>
            <a:pPr defTabSz="685800"/>
            <a:r>
              <a:rPr lang="nl-NL" sz="1350" kern="0" dirty="0">
                <a:solidFill>
                  <a:sysClr val="windowText" lastClr="000000"/>
                </a:solidFill>
              </a:rPr>
              <a:t>Meedoen is niet alleen goed voor je portemonnee, je werkt ook mee aan de verduurzaming van Bernheze. Én je spaart het milieu door minder uitstoot van CO2. Groenere energie dicht bij huis hebben we niet. Op deze pagina kun je je aanmelden voor de informatiebijeenkomst op </a:t>
            </a:r>
            <a:r>
              <a:rPr lang="nl-NL" sz="1350" b="1" kern="0" dirty="0">
                <a:solidFill>
                  <a:sysClr val="windowText" lastClr="000000"/>
                </a:solidFill>
              </a:rPr>
              <a:t>dinsdag 27 maart om 19.30 uur in De Wis (Schaapsdijk 27 in Loosbroek)</a:t>
            </a:r>
            <a:r>
              <a:rPr lang="nl-NL" sz="1350" kern="0" dirty="0">
                <a:solidFill>
                  <a:sysClr val="windowText" lastClr="000000"/>
                </a:solidFill>
              </a:rPr>
              <a:t>. Ben je verhinderd, maar wil je wel op de hoogte gehouden worden? Schrijf je dan ook in en geef dit aan in het veld ‘Opmerkingen’. Het aantal zonnedelen is beperkt en worden op volgorde van aanvraag toegekend.</a:t>
            </a:r>
          </a:p>
          <a:p>
            <a:pPr defTabSz="685800"/>
            <a:r>
              <a:rPr lang="nl-NL" sz="1350" kern="0" dirty="0">
                <a:solidFill>
                  <a:sysClr val="windowText" lastClr="000000"/>
                </a:solidFill>
              </a:rPr>
              <a:t>Wil je nu al zonnedelen reserveren? Dat kan! Meld je aan, dan nemen wij contact met je op.</a:t>
            </a:r>
          </a:p>
        </p:txBody>
      </p:sp>
      <p:sp>
        <p:nvSpPr>
          <p:cNvPr id="7" name="Tekstvak 6">
            <a:extLst>
              <a:ext uri="{FF2B5EF4-FFF2-40B4-BE49-F238E27FC236}">
                <a16:creationId xmlns:a16="http://schemas.microsoft.com/office/drawing/2014/main" xmlns="" id="{BF2523C0-FDCE-49CA-AA2E-6FFC6400F781}"/>
              </a:ext>
            </a:extLst>
          </p:cNvPr>
          <p:cNvSpPr txBox="1"/>
          <p:nvPr/>
        </p:nvSpPr>
        <p:spPr>
          <a:xfrm>
            <a:off x="5534628" y="1039551"/>
            <a:ext cx="4852686" cy="415498"/>
          </a:xfrm>
          <a:prstGeom prst="rect">
            <a:avLst/>
          </a:prstGeom>
          <a:noFill/>
        </p:spPr>
        <p:txBody>
          <a:bodyPr wrap="square" rtlCol="0">
            <a:spAutoFit/>
          </a:bodyPr>
          <a:lstStyle/>
          <a:p>
            <a:pPr defTabSz="685800"/>
            <a:r>
              <a:rPr lang="nl-NL" sz="2100" b="1" kern="0" dirty="0">
                <a:solidFill>
                  <a:sysClr val="windowText" lastClr="000000"/>
                </a:solidFill>
              </a:rPr>
              <a:t>www.Bernhezerenergie.nl/postcoderoos</a:t>
            </a:r>
          </a:p>
        </p:txBody>
      </p:sp>
      <p:pic>
        <p:nvPicPr>
          <p:cNvPr id="3" name="Afbeelding 2" descr="Afbeelding met plant, bloem, tafel, roos&#10;&#10;Beschrijving is gegenereerd met zeer hoge betrouwbaarheid">
            <a:extLst>
              <a:ext uri="{FF2B5EF4-FFF2-40B4-BE49-F238E27FC236}">
                <a16:creationId xmlns:a16="http://schemas.microsoft.com/office/drawing/2014/main" xmlns="" id="{9A2908A5-8EBB-4789-8CEF-9555DCB4D045}"/>
              </a:ext>
            </a:extLst>
          </p:cNvPr>
          <p:cNvPicPr>
            <a:picLocks noChangeAspect="1"/>
          </p:cNvPicPr>
          <p:nvPr/>
        </p:nvPicPr>
        <p:blipFill rotWithShape="1">
          <a:blip r:embed="rId3">
            <a:extLst>
              <a:ext uri="{28A0092B-C50C-407E-A947-70E740481C1C}">
                <a14:useLocalDpi xmlns:a14="http://schemas.microsoft.com/office/drawing/2010/main" val="0"/>
              </a:ext>
            </a:extLst>
          </a:blip>
          <a:srcRect r="21964"/>
          <a:stretch/>
        </p:blipFill>
        <p:spPr>
          <a:xfrm>
            <a:off x="8629789" y="1431967"/>
            <a:ext cx="1481741" cy="1426863"/>
          </a:xfrm>
          <a:prstGeom prst="rect">
            <a:avLst/>
          </a:prstGeom>
        </p:spPr>
      </p:pic>
    </p:spTree>
    <p:extLst>
      <p:ext uri="{BB962C8B-B14F-4D97-AF65-F5344CB8AC3E}">
        <p14:creationId xmlns:p14="http://schemas.microsoft.com/office/powerpoint/2010/main" val="115836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xmlns="" id="{3AB68AC0-44D3-4600-AF67-B64A3A804A44}"/>
              </a:ext>
            </a:extLst>
          </p:cNvPr>
          <p:cNvPicPr>
            <a:picLocks noChangeAspect="1"/>
          </p:cNvPicPr>
          <p:nvPr/>
        </p:nvPicPr>
        <p:blipFill>
          <a:blip r:embed="rId2"/>
          <a:stretch>
            <a:fillRect/>
          </a:stretch>
        </p:blipFill>
        <p:spPr>
          <a:xfrm>
            <a:off x="4197098" y="857251"/>
            <a:ext cx="3746441" cy="5073935"/>
          </a:xfrm>
          <a:prstGeom prst="rect">
            <a:avLst/>
          </a:prstGeom>
        </p:spPr>
      </p:pic>
    </p:spTree>
    <p:extLst>
      <p:ext uri="{BB962C8B-B14F-4D97-AF65-F5344CB8AC3E}">
        <p14:creationId xmlns:p14="http://schemas.microsoft.com/office/powerpoint/2010/main" val="46319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oen, zitten, binnen&#10;&#10;Beschrijving is gegenereerd met zeer hoge betrouwbaarheid">
            <a:extLst>
              <a:ext uri="{FF2B5EF4-FFF2-40B4-BE49-F238E27FC236}">
                <a16:creationId xmlns:a16="http://schemas.microsoft.com/office/drawing/2014/main" xmlns="" id="{FA7D3EED-C457-436C-A791-E7D1BB139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829" y="1837011"/>
            <a:ext cx="3716667" cy="3716667"/>
          </a:xfrm>
          <a:prstGeom prst="rect">
            <a:avLst/>
          </a:prstGeom>
        </p:spPr>
      </p:pic>
      <p:sp>
        <p:nvSpPr>
          <p:cNvPr id="6" name="Tekstvak 5">
            <a:extLst>
              <a:ext uri="{FF2B5EF4-FFF2-40B4-BE49-F238E27FC236}">
                <a16:creationId xmlns:a16="http://schemas.microsoft.com/office/drawing/2014/main" xmlns="" id="{5D1086AE-FBE1-4AFA-8A9E-6743FB1333DA}"/>
              </a:ext>
            </a:extLst>
          </p:cNvPr>
          <p:cNvSpPr txBox="1"/>
          <p:nvPr/>
        </p:nvSpPr>
        <p:spPr>
          <a:xfrm>
            <a:off x="2019012" y="1479136"/>
            <a:ext cx="2171036" cy="2677656"/>
          </a:xfrm>
          <a:prstGeom prst="rect">
            <a:avLst/>
          </a:prstGeom>
          <a:noFill/>
        </p:spPr>
        <p:txBody>
          <a:bodyPr wrap="square" rtlCol="0">
            <a:spAutoFit/>
          </a:bodyPr>
          <a:lstStyle/>
          <a:p>
            <a:pPr defTabSz="685800"/>
            <a:r>
              <a:rPr lang="nl-NL" sz="24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Hallo</a:t>
            </a:r>
          </a:p>
          <a:p>
            <a:pPr defTabSz="685800"/>
            <a:endParaRPr lang="nl-NL" sz="2400" b="1" kern="0" dirty="0">
              <a:solidFill>
                <a:srgbClr val="6DA945"/>
              </a:solidFill>
              <a:latin typeface="Verdana" panose="020B0604030504040204" pitchFamily="34" charset="0"/>
              <a:ea typeface="Verdana" panose="020B0604030504040204" pitchFamily="34" charset="0"/>
              <a:cs typeface="Verdana" panose="020B0604030504040204" pitchFamily="34" charset="0"/>
            </a:endParaRPr>
          </a:p>
          <a:p>
            <a:pPr defTabSz="685800"/>
            <a:r>
              <a:rPr lang="nl-NL" sz="24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Ik ben Beco</a:t>
            </a:r>
          </a:p>
          <a:p>
            <a:pPr defTabSz="685800"/>
            <a:r>
              <a:rPr lang="nl-NL" sz="24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en ik lever</a:t>
            </a:r>
          </a:p>
          <a:p>
            <a:pPr defTabSz="685800"/>
            <a:r>
              <a:rPr lang="nl-NL" sz="24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duurzaam</a:t>
            </a:r>
          </a:p>
          <a:p>
            <a:pPr defTabSz="685800"/>
            <a:endParaRPr lang="nl-NL" sz="2400" kern="0" dirty="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a:extLst>
              <a:ext uri="{FF2B5EF4-FFF2-40B4-BE49-F238E27FC236}">
                <a16:creationId xmlns:a16="http://schemas.microsoft.com/office/drawing/2014/main" xmlns="" id="{A73E7A95-B98F-4B14-AF6B-445282DE9FA9}"/>
              </a:ext>
            </a:extLst>
          </p:cNvPr>
          <p:cNvSpPr txBox="1"/>
          <p:nvPr/>
        </p:nvSpPr>
        <p:spPr>
          <a:xfrm>
            <a:off x="6544019" y="3164563"/>
            <a:ext cx="3363887" cy="2400657"/>
          </a:xfrm>
          <a:prstGeom prst="rect">
            <a:avLst/>
          </a:prstGeom>
          <a:noFill/>
        </p:spPr>
        <p:txBody>
          <a:bodyPr wrap="square" rtlCol="0" anchor="ctr">
            <a:spAutoFit/>
          </a:bodyPr>
          <a:lstStyle/>
          <a:p>
            <a:pPr defTabSz="685800"/>
            <a:r>
              <a:rPr lang="nl-NL" sz="3000" b="1" u="sng" kern="0" dirty="0">
                <a:solidFill>
                  <a:srgbClr val="6DA945"/>
                </a:solidFill>
                <a:latin typeface="Verdana" panose="020B0604030504040204" pitchFamily="34" charset="0"/>
                <a:ea typeface="Verdana" panose="020B0604030504040204" pitchFamily="34" charset="0"/>
                <a:cs typeface="Verdana" panose="020B0604030504040204" pitchFamily="34" charset="0"/>
              </a:rPr>
              <a:t>OPGEWEKTE</a:t>
            </a:r>
          </a:p>
          <a:p>
            <a:pPr defTabSz="685800"/>
            <a:endParaRPr lang="nl-NL" sz="3000" b="1" kern="0" dirty="0">
              <a:solidFill>
                <a:srgbClr val="6DA945"/>
              </a:solidFill>
              <a:latin typeface="Verdana" panose="020B0604030504040204" pitchFamily="34" charset="0"/>
              <a:ea typeface="Verdana" panose="020B0604030504040204" pitchFamily="34" charset="0"/>
              <a:cs typeface="Verdana" panose="020B0604030504040204" pitchFamily="34" charset="0"/>
            </a:endParaRPr>
          </a:p>
          <a:p>
            <a:pPr defTabSz="685800"/>
            <a:r>
              <a:rPr lang="nl-NL" sz="30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	energie</a:t>
            </a:r>
          </a:p>
          <a:p>
            <a:pPr defTabSz="685800"/>
            <a:r>
              <a:rPr lang="nl-NL" sz="3000" b="1" kern="0" dirty="0">
                <a:solidFill>
                  <a:srgbClr val="6DA945"/>
                </a:solidFill>
                <a:latin typeface="Verdana" panose="020B0604030504040204" pitchFamily="34" charset="0"/>
                <a:ea typeface="Verdana" panose="020B0604030504040204" pitchFamily="34" charset="0"/>
                <a:cs typeface="Verdana" panose="020B0604030504040204" pitchFamily="34" charset="0"/>
              </a:rPr>
              <a:t>	in heel 	Bernheze</a:t>
            </a:r>
          </a:p>
        </p:txBody>
      </p:sp>
      <p:pic>
        <p:nvPicPr>
          <p:cNvPr id="7" name="Afbeelding 6">
            <a:extLst>
              <a:ext uri="{FF2B5EF4-FFF2-40B4-BE49-F238E27FC236}">
                <a16:creationId xmlns:a16="http://schemas.microsoft.com/office/drawing/2014/main" xmlns="" id="{589E8EBA-04E9-47B8-A8E9-A4CDC90E2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648" y="1006212"/>
            <a:ext cx="3505748" cy="1110064"/>
          </a:xfrm>
          <a:prstGeom prst="rect">
            <a:avLst/>
          </a:prstGeom>
        </p:spPr>
      </p:pic>
    </p:spTree>
    <p:extLst>
      <p:ext uri="{BB962C8B-B14F-4D97-AF65-F5344CB8AC3E}">
        <p14:creationId xmlns:p14="http://schemas.microsoft.com/office/powerpoint/2010/main" val="3138834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buurt verkennen</a:t>
            </a:r>
          </a:p>
        </p:txBody>
      </p:sp>
      <p:sp>
        <p:nvSpPr>
          <p:cNvPr id="6" name="Rechthoek 5"/>
          <p:cNvSpPr/>
          <p:nvPr/>
        </p:nvSpPr>
        <p:spPr>
          <a:xfrm>
            <a:off x="1501343" y="-27384"/>
            <a:ext cx="9166657" cy="1556792"/>
          </a:xfrm>
          <a:prstGeom prst="rect">
            <a:avLst/>
          </a:prstGeom>
          <a:solidFill>
            <a:srgbClr val="F05A2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EF4611"/>
              </a:solidFill>
            </a:endParaRPr>
          </a:p>
        </p:txBody>
      </p:sp>
      <p:sp>
        <p:nvSpPr>
          <p:cNvPr id="8" name="Titel 1"/>
          <p:cNvSpPr txBox="1">
            <a:spLocks/>
          </p:cNvSpPr>
          <p:nvPr/>
        </p:nvSpPr>
        <p:spPr>
          <a:xfrm>
            <a:off x="1962944" y="17951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dirty="0">
                <a:solidFill>
                  <a:prstClr val="white"/>
                </a:solidFill>
                <a:latin typeface="Buurkracht Condensed"/>
                <a:cs typeface="Buurkracht Condensed"/>
              </a:rPr>
              <a:t>Inspiratietafels</a:t>
            </a:r>
            <a:endParaRPr lang="nl-NL" sz="3500" dirty="0">
              <a:solidFill>
                <a:prstClr val="white"/>
              </a:solidFill>
              <a:latin typeface="Buurkracht Condensed"/>
              <a:cs typeface="Buurkracht Condensed"/>
            </a:endParaRPr>
          </a:p>
        </p:txBody>
      </p:sp>
      <p:sp>
        <p:nvSpPr>
          <p:cNvPr id="7" name="Tijdelijke aanduiding voor inhoud 2"/>
          <p:cNvSpPr txBox="1">
            <a:spLocks/>
          </p:cNvSpPr>
          <p:nvPr/>
        </p:nvSpPr>
        <p:spPr>
          <a:xfrm>
            <a:off x="1986930" y="2204865"/>
            <a:ext cx="8352928" cy="4237931"/>
          </a:xfrm>
          <a:prstGeom prst="rect">
            <a:avLst/>
          </a:prstGeom>
        </p:spPr>
        <p:txBody>
          <a:bodyPr vert="horz" lIns="91440" tIns="45720" rIns="91440" bIns="45720" numCol="1"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dirty="0">
                <a:solidFill>
                  <a:srgbClr val="742700"/>
                </a:solidFill>
                <a:latin typeface="Helvetica Neue"/>
                <a:cs typeface="Helvetica Neue"/>
              </a:rPr>
              <a:t>Sluit aan bij de tafel waar je interesse of vragen voor hebt:</a:t>
            </a:r>
          </a:p>
          <a:p>
            <a:endParaRPr lang="nl-NL" sz="2400" dirty="0">
              <a:solidFill>
                <a:srgbClr val="742700"/>
              </a:solidFill>
              <a:latin typeface="Helvetica Neue"/>
              <a:cs typeface="Helvetica Neue"/>
            </a:endParaRPr>
          </a:p>
          <a:p>
            <a:r>
              <a:rPr lang="nl-NL" sz="2400" dirty="0">
                <a:solidFill>
                  <a:srgbClr val="742700"/>
                </a:solidFill>
                <a:latin typeface="Helvetica Neue"/>
                <a:cs typeface="Helvetica Neue"/>
              </a:rPr>
              <a:t>Samen energie besparen met Buurkracht</a:t>
            </a:r>
          </a:p>
          <a:p>
            <a:r>
              <a:rPr lang="nl-NL" sz="2400" dirty="0">
                <a:solidFill>
                  <a:srgbClr val="742700"/>
                </a:solidFill>
                <a:latin typeface="Helvetica Neue"/>
                <a:cs typeface="Helvetica Neue"/>
              </a:rPr>
              <a:t>Projecten van BECO</a:t>
            </a:r>
          </a:p>
          <a:p>
            <a:r>
              <a:rPr lang="nl-NL" sz="2400" dirty="0">
                <a:solidFill>
                  <a:srgbClr val="742700"/>
                </a:solidFill>
                <a:latin typeface="Helvetica Neue"/>
                <a:cs typeface="Helvetica Neue"/>
              </a:rPr>
              <a:t>Energieadvies van Energieweverij</a:t>
            </a:r>
          </a:p>
          <a:p>
            <a:endParaRPr lang="nl-NL" sz="2400" dirty="0">
              <a:solidFill>
                <a:srgbClr val="742700"/>
              </a:solidFill>
              <a:latin typeface="Helvetica Neue"/>
              <a:cs typeface="Helvetica Neue"/>
            </a:endParaRPr>
          </a:p>
          <a:p>
            <a:endParaRPr lang="nl-NL" sz="2400" dirty="0">
              <a:solidFill>
                <a:srgbClr val="742700"/>
              </a:solidFill>
              <a:latin typeface="Helvetica Neue"/>
              <a:cs typeface="Helvetica Neue"/>
            </a:endParaRPr>
          </a:p>
        </p:txBody>
      </p:sp>
    </p:spTree>
    <p:extLst>
      <p:ext uri="{BB962C8B-B14F-4D97-AF65-F5344CB8AC3E}">
        <p14:creationId xmlns:p14="http://schemas.microsoft.com/office/powerpoint/2010/main" val="121211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524000" y="0"/>
            <a:ext cx="9144000" cy="6858000"/>
          </a:xfrm>
          <a:prstGeom prst="rect">
            <a:avLst/>
          </a:prstGeom>
          <a:solidFill>
            <a:srgbClr val="742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742700"/>
              </a:solidFill>
            </a:endParaRPr>
          </a:p>
        </p:txBody>
      </p:sp>
      <p:sp>
        <p:nvSpPr>
          <p:cNvPr id="2" name="Titel 1"/>
          <p:cNvSpPr>
            <a:spLocks noGrp="1"/>
          </p:cNvSpPr>
          <p:nvPr>
            <p:ph type="title"/>
          </p:nvPr>
        </p:nvSpPr>
        <p:spPr>
          <a:xfrm>
            <a:off x="1981200" y="274638"/>
            <a:ext cx="8291264" cy="1143000"/>
          </a:xfrm>
        </p:spPr>
        <p:txBody>
          <a:bodyPr>
            <a:normAutofit/>
          </a:bodyPr>
          <a:lstStyle/>
          <a:p>
            <a:r>
              <a:rPr lang="nl-NL" dirty="0">
                <a:solidFill>
                  <a:schemeClr val="bg1"/>
                </a:solidFill>
                <a:latin typeface="Buurkracht Condensed"/>
                <a:cs typeface="Buurkracht Condensed"/>
              </a:rPr>
              <a:t>Slim besparen, </a:t>
            </a:r>
            <a:r>
              <a:rPr lang="nl-NL" i="1" dirty="0">
                <a:solidFill>
                  <a:schemeClr val="bg1"/>
                </a:solidFill>
                <a:latin typeface="Buurkracht Condensed"/>
                <a:cs typeface="Buurkracht Condensed"/>
              </a:rPr>
              <a:t>doe je samen</a:t>
            </a:r>
          </a:p>
        </p:txBody>
      </p:sp>
      <p:pic>
        <p:nvPicPr>
          <p:cNvPr id="6146" name="Picture 2" descr="\\enexis.local\Home\CENTRAAL2\mnube\Documents\130724 huisstijl en ID\logos en pics\pictogrammen\CMYK\PNG\Vlaggen\Vlaggen_CMYK_oranje 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389" y="1879004"/>
            <a:ext cx="4005819" cy="356622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1919536" y="5445224"/>
            <a:ext cx="829126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a:solidFill>
                  <a:schemeClr val="bg1"/>
                </a:solidFill>
                <a:latin typeface="Buurkracht Condensed"/>
                <a:cs typeface="Buurkracht Condensed"/>
              </a:rPr>
              <a:t>Helpen jullie mee?</a:t>
            </a:r>
            <a:endParaRPr lang="nl-NL" i="1" dirty="0">
              <a:solidFill>
                <a:schemeClr val="bg1"/>
              </a:solidFill>
              <a:latin typeface="Buurkracht Condensed"/>
              <a:cs typeface="Buurkracht Condensed"/>
            </a:endParaRPr>
          </a:p>
        </p:txBody>
      </p:sp>
    </p:spTree>
    <p:extLst>
      <p:ext uri="{BB962C8B-B14F-4D97-AF65-F5344CB8AC3E}">
        <p14:creationId xmlns:p14="http://schemas.microsoft.com/office/powerpoint/2010/main" val="415603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2226946" y="1797248"/>
            <a:ext cx="7800975" cy="3263504"/>
          </a:xfrm>
          <a:solidFill>
            <a:srgbClr val="6DA945"/>
          </a:solidFill>
        </p:spPr>
        <p:txBody>
          <a:bodyPr anchor="ctr">
            <a:normAutofit/>
          </a:bodyPr>
          <a:lstStyle/>
          <a:p>
            <a:endParaRPr lang="nl-NL" dirty="0"/>
          </a:p>
          <a:p>
            <a:endParaRPr lang="nl-NL" dirty="0"/>
          </a:p>
          <a:p>
            <a:endParaRPr lang="nl-NL" sz="2400" dirty="0"/>
          </a:p>
          <a:p>
            <a:pPr lvl="5"/>
            <a:r>
              <a:rPr lang="nl-NL" sz="2400" dirty="0" err="1"/>
              <a:t>Bernhezer</a:t>
            </a:r>
            <a:r>
              <a:rPr lang="nl-NL" sz="2400" dirty="0"/>
              <a:t> Energie Coöperatie</a:t>
            </a:r>
          </a:p>
        </p:txBody>
      </p:sp>
      <p:sp>
        <p:nvSpPr>
          <p:cNvPr id="4" name="Tekstvak 3">
            <a:extLst>
              <a:ext uri="{FF2B5EF4-FFF2-40B4-BE49-F238E27FC236}">
                <a16:creationId xmlns:a16="http://schemas.microsoft.com/office/drawing/2014/main" xmlns="" id="{C47497AF-5C33-427C-A79A-526F04BEE598}"/>
              </a:ext>
            </a:extLst>
          </p:cNvPr>
          <p:cNvSpPr txBox="1"/>
          <p:nvPr/>
        </p:nvSpPr>
        <p:spPr>
          <a:xfrm>
            <a:off x="2152652" y="1097282"/>
            <a:ext cx="2922595" cy="646331"/>
          </a:xfrm>
          <a:prstGeom prst="rect">
            <a:avLst/>
          </a:prstGeom>
          <a:noFill/>
        </p:spPr>
        <p:txBody>
          <a:bodyPr wrap="none" rtlCol="0">
            <a:spAutoFit/>
          </a:bodyPr>
          <a:lstStyle/>
          <a:p>
            <a:pPr defTabSz="685800"/>
            <a:r>
              <a:rPr lang="nl-NL" sz="3600" kern="0" dirty="0">
                <a:solidFill>
                  <a:schemeClr val="accent6">
                    <a:lumMod val="75000"/>
                  </a:schemeClr>
                </a:solidFill>
              </a:rPr>
              <a:t>22 maart 2018</a:t>
            </a:r>
          </a:p>
        </p:txBody>
      </p:sp>
      <p:sp>
        <p:nvSpPr>
          <p:cNvPr id="5" name="Tekstvak 4">
            <a:extLst>
              <a:ext uri="{FF2B5EF4-FFF2-40B4-BE49-F238E27FC236}">
                <a16:creationId xmlns:a16="http://schemas.microsoft.com/office/drawing/2014/main" xmlns="" id="{749FF603-69D5-415C-BDCB-A844AF68E9C5}"/>
              </a:ext>
            </a:extLst>
          </p:cNvPr>
          <p:cNvSpPr txBox="1"/>
          <p:nvPr/>
        </p:nvSpPr>
        <p:spPr>
          <a:xfrm>
            <a:off x="8163937" y="5228030"/>
            <a:ext cx="2326278" cy="646331"/>
          </a:xfrm>
          <a:prstGeom prst="rect">
            <a:avLst/>
          </a:prstGeom>
          <a:noFill/>
        </p:spPr>
        <p:txBody>
          <a:bodyPr wrap="none" rtlCol="0">
            <a:spAutoFit/>
          </a:bodyPr>
          <a:lstStyle/>
          <a:p>
            <a:pPr defTabSz="685800"/>
            <a:r>
              <a:rPr lang="nl-NL" sz="3600" kern="0" dirty="0">
                <a:solidFill>
                  <a:schemeClr val="accent6">
                    <a:lumMod val="50000"/>
                  </a:schemeClr>
                </a:solidFill>
              </a:rPr>
              <a:t>Frans Smits</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8635460" y="4709182"/>
            <a:ext cx="1378904" cy="300082"/>
          </a:xfrm>
          <a:prstGeom prst="rect">
            <a:avLst/>
          </a:prstGeom>
          <a:noFill/>
        </p:spPr>
        <p:txBody>
          <a:bodyPr wrap="none" rtlCol="0">
            <a:spAutoFit/>
          </a:bodyPr>
          <a:lstStyle/>
          <a:p>
            <a:pPr defTabSz="685800"/>
            <a:r>
              <a:rPr lang="nl-NL" sz="1350" kern="0" dirty="0">
                <a:solidFill>
                  <a:sysClr val="windowText" lastClr="000000"/>
                </a:solidFill>
              </a:rPr>
              <a:t>Sinds 2013 actief</a:t>
            </a:r>
          </a:p>
        </p:txBody>
      </p:sp>
      <p:pic>
        <p:nvPicPr>
          <p:cNvPr id="8" name="Afbeelding 7">
            <a:extLst>
              <a:ext uri="{FF2B5EF4-FFF2-40B4-BE49-F238E27FC236}">
                <a16:creationId xmlns:a16="http://schemas.microsoft.com/office/drawing/2014/main" xmlns="" id="{544A9B0D-E0E2-4A20-9B6B-EDD4EB0FD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380" y="1871820"/>
            <a:ext cx="3869055" cy="1331558"/>
          </a:xfrm>
          <a:prstGeom prst="rect">
            <a:avLst/>
          </a:prstGeom>
        </p:spPr>
      </p:pic>
    </p:spTree>
    <p:extLst>
      <p:ext uri="{BB962C8B-B14F-4D97-AF65-F5344CB8AC3E}">
        <p14:creationId xmlns:p14="http://schemas.microsoft.com/office/powerpoint/2010/main" val="10479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groen, zitten, binnen&#10;&#10;Beschrijving is gegenereerd met zeer hoge betrouwbaarheid">
            <a:extLst>
              <a:ext uri="{FF2B5EF4-FFF2-40B4-BE49-F238E27FC236}">
                <a16:creationId xmlns:a16="http://schemas.microsoft.com/office/drawing/2014/main" xmlns="" id="{FA7D3EED-C457-436C-A791-E7D1BB139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829" y="1837011"/>
            <a:ext cx="3716667" cy="3716667"/>
          </a:xfrm>
          <a:prstGeom prst="rect">
            <a:avLst/>
          </a:prstGeom>
        </p:spPr>
      </p:pic>
      <p:sp>
        <p:nvSpPr>
          <p:cNvPr id="6" name="Tekstvak 5">
            <a:extLst>
              <a:ext uri="{FF2B5EF4-FFF2-40B4-BE49-F238E27FC236}">
                <a16:creationId xmlns:a16="http://schemas.microsoft.com/office/drawing/2014/main" xmlns="" id="{5D1086AE-FBE1-4AFA-8A9E-6743FB1333DA}"/>
              </a:ext>
            </a:extLst>
          </p:cNvPr>
          <p:cNvSpPr txBox="1"/>
          <p:nvPr/>
        </p:nvSpPr>
        <p:spPr>
          <a:xfrm>
            <a:off x="2019012" y="1479136"/>
            <a:ext cx="2171036" cy="2677656"/>
          </a:xfrm>
          <a:prstGeom prst="rect">
            <a:avLst/>
          </a:prstGeom>
          <a:noFill/>
        </p:spPr>
        <p:txBody>
          <a:bodyPr wrap="square" rtlCol="0">
            <a:spAutoFit/>
          </a:bodyPr>
          <a:lstStyle/>
          <a:p>
            <a:pPr defTabSz="685800">
              <a:defRPr/>
            </a:pPr>
            <a:r>
              <a:rPr lang="nl-NL" sz="2400" b="1" dirty="0">
                <a:solidFill>
                  <a:srgbClr val="6DA945"/>
                </a:solidFill>
                <a:latin typeface="Verdana" panose="020B0604030504040204" pitchFamily="34" charset="0"/>
                <a:ea typeface="Verdana" panose="020B0604030504040204" pitchFamily="34" charset="0"/>
                <a:cs typeface="Verdana" panose="020B0604030504040204" pitchFamily="34" charset="0"/>
              </a:rPr>
              <a:t>Hallo</a:t>
            </a:r>
          </a:p>
          <a:p>
            <a:pPr defTabSz="685800">
              <a:defRPr/>
            </a:pPr>
            <a:endParaRPr lang="nl-NL" sz="2400" b="1" dirty="0">
              <a:solidFill>
                <a:srgbClr val="6DA945"/>
              </a:solidFill>
              <a:latin typeface="Verdana" panose="020B0604030504040204" pitchFamily="34" charset="0"/>
              <a:ea typeface="Verdana" panose="020B0604030504040204" pitchFamily="34" charset="0"/>
              <a:cs typeface="Verdana" panose="020B0604030504040204" pitchFamily="34" charset="0"/>
            </a:endParaRPr>
          </a:p>
          <a:p>
            <a:pPr defTabSz="685800">
              <a:defRPr/>
            </a:pPr>
            <a:r>
              <a:rPr lang="nl-NL" sz="2400" b="1" dirty="0">
                <a:solidFill>
                  <a:srgbClr val="6DA945"/>
                </a:solidFill>
                <a:latin typeface="Verdana" panose="020B0604030504040204" pitchFamily="34" charset="0"/>
                <a:ea typeface="Verdana" panose="020B0604030504040204" pitchFamily="34" charset="0"/>
                <a:cs typeface="Verdana" panose="020B0604030504040204" pitchFamily="34" charset="0"/>
              </a:rPr>
              <a:t>Ik ben Beco</a:t>
            </a:r>
          </a:p>
          <a:p>
            <a:pPr defTabSz="685800">
              <a:defRPr/>
            </a:pPr>
            <a:r>
              <a:rPr lang="nl-NL" sz="2400" b="1" dirty="0">
                <a:solidFill>
                  <a:srgbClr val="6DA945"/>
                </a:solidFill>
                <a:latin typeface="Verdana" panose="020B0604030504040204" pitchFamily="34" charset="0"/>
                <a:ea typeface="Verdana" panose="020B0604030504040204" pitchFamily="34" charset="0"/>
                <a:cs typeface="Verdana" panose="020B0604030504040204" pitchFamily="34" charset="0"/>
              </a:rPr>
              <a:t>en ik lever</a:t>
            </a:r>
          </a:p>
          <a:p>
            <a:pPr defTabSz="685800">
              <a:defRPr/>
            </a:pPr>
            <a:r>
              <a:rPr lang="nl-NL" sz="2400" b="1" dirty="0">
                <a:solidFill>
                  <a:srgbClr val="6DA945"/>
                </a:solidFill>
                <a:latin typeface="Verdana" panose="020B0604030504040204" pitchFamily="34" charset="0"/>
                <a:ea typeface="Verdana" panose="020B0604030504040204" pitchFamily="34" charset="0"/>
                <a:cs typeface="Verdana" panose="020B0604030504040204" pitchFamily="34" charset="0"/>
              </a:rPr>
              <a:t>duurzaam</a:t>
            </a:r>
          </a:p>
          <a:p>
            <a:pPr defTabSz="685800">
              <a:defRPr/>
            </a:pPr>
            <a:endParaRPr lang="nl-NL" sz="2400" dirty="0">
              <a:solidFill>
                <a:srgbClr val="70AD47">
                  <a:lumMod val="50000"/>
                </a:srgbClr>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kstvak 7">
            <a:extLst>
              <a:ext uri="{FF2B5EF4-FFF2-40B4-BE49-F238E27FC236}">
                <a16:creationId xmlns:a16="http://schemas.microsoft.com/office/drawing/2014/main" xmlns="" id="{A73E7A95-B98F-4B14-AF6B-445282DE9FA9}"/>
              </a:ext>
            </a:extLst>
          </p:cNvPr>
          <p:cNvSpPr txBox="1"/>
          <p:nvPr/>
        </p:nvSpPr>
        <p:spPr>
          <a:xfrm>
            <a:off x="6544019" y="3164563"/>
            <a:ext cx="3363887" cy="2400657"/>
          </a:xfrm>
          <a:prstGeom prst="rect">
            <a:avLst/>
          </a:prstGeom>
          <a:noFill/>
        </p:spPr>
        <p:txBody>
          <a:bodyPr wrap="square" rtlCol="0" anchor="ctr">
            <a:spAutoFit/>
          </a:bodyPr>
          <a:lstStyle/>
          <a:p>
            <a:pPr defTabSz="685800">
              <a:defRPr/>
            </a:pPr>
            <a:r>
              <a:rPr lang="nl-NL" sz="3000" b="1" u="sng" dirty="0">
                <a:solidFill>
                  <a:srgbClr val="6DA945"/>
                </a:solidFill>
                <a:latin typeface="Verdana" panose="020B0604030504040204" pitchFamily="34" charset="0"/>
                <a:ea typeface="Verdana" panose="020B0604030504040204" pitchFamily="34" charset="0"/>
                <a:cs typeface="Verdana" panose="020B0604030504040204" pitchFamily="34" charset="0"/>
              </a:rPr>
              <a:t>OPGEWEKTE</a:t>
            </a:r>
          </a:p>
          <a:p>
            <a:pPr defTabSz="685800">
              <a:defRPr/>
            </a:pPr>
            <a:endParaRPr lang="nl-NL" sz="3000" b="1" dirty="0">
              <a:solidFill>
                <a:srgbClr val="6DA945"/>
              </a:solidFill>
              <a:latin typeface="Verdana" panose="020B0604030504040204" pitchFamily="34" charset="0"/>
              <a:ea typeface="Verdana" panose="020B0604030504040204" pitchFamily="34" charset="0"/>
              <a:cs typeface="Verdana" panose="020B0604030504040204" pitchFamily="34" charset="0"/>
            </a:endParaRPr>
          </a:p>
          <a:p>
            <a:pPr defTabSz="685800">
              <a:defRPr/>
            </a:pPr>
            <a:r>
              <a:rPr lang="nl-NL" sz="3000" b="1" dirty="0">
                <a:solidFill>
                  <a:srgbClr val="6DA945"/>
                </a:solidFill>
                <a:latin typeface="Verdana" panose="020B0604030504040204" pitchFamily="34" charset="0"/>
                <a:ea typeface="Verdana" panose="020B0604030504040204" pitchFamily="34" charset="0"/>
                <a:cs typeface="Verdana" panose="020B0604030504040204" pitchFamily="34" charset="0"/>
              </a:rPr>
              <a:t>	energie</a:t>
            </a:r>
          </a:p>
          <a:p>
            <a:pPr defTabSz="685800">
              <a:defRPr/>
            </a:pPr>
            <a:r>
              <a:rPr lang="nl-NL" sz="3000" b="1" dirty="0">
                <a:solidFill>
                  <a:srgbClr val="6DA945"/>
                </a:solidFill>
                <a:latin typeface="Verdana" panose="020B0604030504040204" pitchFamily="34" charset="0"/>
                <a:ea typeface="Verdana" panose="020B0604030504040204" pitchFamily="34" charset="0"/>
                <a:cs typeface="Verdana" panose="020B0604030504040204" pitchFamily="34" charset="0"/>
              </a:rPr>
              <a:t>	in heel 	Bernheze</a:t>
            </a:r>
          </a:p>
        </p:txBody>
      </p:sp>
    </p:spTree>
    <p:extLst>
      <p:ext uri="{BB962C8B-B14F-4D97-AF65-F5344CB8AC3E}">
        <p14:creationId xmlns:p14="http://schemas.microsoft.com/office/powerpoint/2010/main" val="306094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9"/>
            <a:ext cx="4688205" cy="715581"/>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kern="0" dirty="0">
                <a:solidFill>
                  <a:prstClr val="black"/>
                </a:solidFill>
                <a:latin typeface="Calibri" panose="020F0502020204030204"/>
              </a:rPr>
              <a:t>BECO zoekt …..</a:t>
            </a:r>
            <a:endParaRPr lang="nl-NL" sz="1350" dirty="0">
              <a:solidFill>
                <a:prstClr val="black"/>
              </a:solidFill>
              <a:latin typeface="Calibri" panose="020F0502020204030204"/>
            </a:endParaRPr>
          </a:p>
        </p:txBody>
      </p:sp>
    </p:spTree>
    <p:extLst>
      <p:ext uri="{BB962C8B-B14F-4D97-AF65-F5344CB8AC3E}">
        <p14:creationId xmlns:p14="http://schemas.microsoft.com/office/powerpoint/2010/main" val="129264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9"/>
            <a:ext cx="4688205" cy="715581"/>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b="1" dirty="0">
                <a:solidFill>
                  <a:prstClr val="black"/>
                </a:solidFill>
                <a:latin typeface="Calibri" panose="020F0502020204030204"/>
              </a:rPr>
              <a:t>BECO zoekt bestuursleden</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spTree>
    <p:extLst>
      <p:ext uri="{BB962C8B-B14F-4D97-AF65-F5344CB8AC3E}">
        <p14:creationId xmlns:p14="http://schemas.microsoft.com/office/powerpoint/2010/main" val="2459861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8"/>
            <a:ext cx="4688205" cy="923330"/>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b="1" dirty="0">
                <a:solidFill>
                  <a:prstClr val="black"/>
                </a:solidFill>
                <a:latin typeface="Calibri" panose="020F0502020204030204"/>
              </a:rPr>
              <a:t>BECO zoekt ambassadeurs</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spTree>
    <p:extLst>
      <p:ext uri="{BB962C8B-B14F-4D97-AF65-F5344CB8AC3E}">
        <p14:creationId xmlns:p14="http://schemas.microsoft.com/office/powerpoint/2010/main" val="346718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20"/>
            <a:ext cx="4688205" cy="1131079"/>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b="1" dirty="0">
                <a:solidFill>
                  <a:prstClr val="black"/>
                </a:solidFill>
                <a:latin typeface="Calibri" panose="020F0502020204030204"/>
              </a:rPr>
              <a:t>BECO zoekt </a:t>
            </a:r>
            <a:r>
              <a:rPr lang="nl-NL" sz="1350" b="1" dirty="0" err="1">
                <a:solidFill>
                  <a:prstClr val="black"/>
                </a:solidFill>
                <a:latin typeface="Calibri" panose="020F0502020204030204"/>
              </a:rPr>
              <a:t>becolateurs</a:t>
            </a:r>
            <a:endParaRPr lang="nl-NL" sz="1350" b="1" dirty="0">
              <a:solidFill>
                <a:prstClr val="black"/>
              </a:solidFill>
              <a:latin typeface="Calibri" panose="020F0502020204030204"/>
            </a:endParaRP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spTree>
    <p:extLst>
      <p:ext uri="{BB962C8B-B14F-4D97-AF65-F5344CB8AC3E}">
        <p14:creationId xmlns:p14="http://schemas.microsoft.com/office/powerpoint/2010/main" val="1646954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8"/>
            <a:ext cx="4688205" cy="1338828"/>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dirty="0">
                <a:solidFill>
                  <a:prstClr val="black"/>
                </a:solidFill>
                <a:latin typeface="Calibri" panose="020F0502020204030204"/>
              </a:rPr>
              <a:t>BECO zoekt </a:t>
            </a:r>
            <a:r>
              <a:rPr lang="nl-NL" sz="1350" dirty="0" err="1">
                <a:solidFill>
                  <a:prstClr val="black"/>
                </a:solidFill>
                <a:latin typeface="Calibri" panose="020F0502020204030204"/>
              </a:rPr>
              <a:t>becolateurs</a:t>
            </a:r>
            <a:endParaRPr lang="nl-NL" sz="1350" dirty="0">
              <a:solidFill>
                <a:prstClr val="black"/>
              </a:solidFill>
              <a:latin typeface="Calibri" panose="020F0502020204030204"/>
            </a:endParaRPr>
          </a:p>
          <a:p>
            <a:pPr defTabSz="685800">
              <a:defRPr/>
            </a:pPr>
            <a:r>
              <a:rPr lang="nl-NL" sz="1350" b="1" dirty="0">
                <a:solidFill>
                  <a:prstClr val="black"/>
                </a:solidFill>
                <a:latin typeface="Calibri" panose="020F0502020204030204"/>
              </a:rPr>
              <a:t>BECO zoekt </a:t>
            </a:r>
            <a:r>
              <a:rPr lang="nl-NL" sz="1350" b="1" kern="0" dirty="0">
                <a:solidFill>
                  <a:prstClr val="black"/>
                </a:solidFill>
                <a:latin typeface="Calibri" panose="020F0502020204030204"/>
              </a:rPr>
              <a:t>om</a:t>
            </a:r>
            <a:r>
              <a:rPr lang="nl-NL" sz="1350" b="1" dirty="0">
                <a:solidFill>
                  <a:prstClr val="black"/>
                </a:solidFill>
                <a:latin typeface="Calibri" panose="020F0502020204030204"/>
              </a:rPr>
              <a:t>denkers</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pic>
        <p:nvPicPr>
          <p:cNvPr id="4" name="Afbeelding 3">
            <a:extLst>
              <a:ext uri="{FF2B5EF4-FFF2-40B4-BE49-F238E27FC236}">
                <a16:creationId xmlns:a16="http://schemas.microsoft.com/office/drawing/2014/main" xmlns="" id="{7188541D-D198-4DE9-8F1A-73C97B3494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511" y="918291"/>
            <a:ext cx="3687147" cy="848044"/>
          </a:xfrm>
          <a:prstGeom prst="rect">
            <a:avLst/>
          </a:prstGeom>
        </p:spPr>
      </p:pic>
    </p:spTree>
    <p:extLst>
      <p:ext uri="{BB962C8B-B14F-4D97-AF65-F5344CB8AC3E}">
        <p14:creationId xmlns:p14="http://schemas.microsoft.com/office/powerpoint/2010/main" val="30181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C64D566F-2721-409C-8EB3-61BDFE4A138E}"/>
              </a:ext>
            </a:extLst>
          </p:cNvPr>
          <p:cNvSpPr>
            <a:spLocks noGrp="1"/>
          </p:cNvSpPr>
          <p:nvPr>
            <p:ph idx="1"/>
          </p:nvPr>
        </p:nvSpPr>
        <p:spPr>
          <a:xfrm>
            <a:off x="1645920" y="5349240"/>
            <a:ext cx="8896350" cy="405884"/>
          </a:xfrm>
          <a:solidFill>
            <a:srgbClr val="6DA945"/>
          </a:solidFill>
        </p:spPr>
        <p:txBody>
          <a:bodyPr anchor="ctr">
            <a:normAutofit fontScale="92500" lnSpcReduction="20000"/>
          </a:bodyPr>
          <a:lstStyle/>
          <a:p>
            <a:r>
              <a:rPr lang="nl-NL" sz="3000" dirty="0" err="1"/>
              <a:t>Bernhezer</a:t>
            </a:r>
            <a:r>
              <a:rPr lang="nl-NL" sz="3000" dirty="0"/>
              <a:t> Energie Coöperatie</a:t>
            </a:r>
          </a:p>
        </p:txBody>
      </p:sp>
      <p:sp>
        <p:nvSpPr>
          <p:cNvPr id="6" name="Tekstvak 5">
            <a:extLst>
              <a:ext uri="{FF2B5EF4-FFF2-40B4-BE49-F238E27FC236}">
                <a16:creationId xmlns:a16="http://schemas.microsoft.com/office/drawing/2014/main" xmlns="" id="{B03C1728-A1C8-4271-96FA-01FCEECDCAD4}"/>
              </a:ext>
            </a:extLst>
          </p:cNvPr>
          <p:cNvSpPr txBox="1"/>
          <p:nvPr/>
        </p:nvSpPr>
        <p:spPr>
          <a:xfrm>
            <a:off x="9132667" y="5413682"/>
            <a:ext cx="1377365" cy="300082"/>
          </a:xfrm>
          <a:prstGeom prst="rect">
            <a:avLst/>
          </a:prstGeom>
          <a:noFill/>
        </p:spPr>
        <p:txBody>
          <a:bodyPr wrap="none" rtlCol="0">
            <a:spAutoFit/>
          </a:bodyPr>
          <a:lstStyle/>
          <a:p>
            <a:pPr defTabSz="685800">
              <a:defRPr/>
            </a:pPr>
            <a:r>
              <a:rPr lang="nl-NL" sz="1350" dirty="0">
                <a:solidFill>
                  <a:prstClr val="black"/>
                </a:solidFill>
                <a:latin typeface="Calibri" panose="020F0502020204030204"/>
              </a:rPr>
              <a:t>Sinds 2013 actief</a:t>
            </a:r>
          </a:p>
        </p:txBody>
      </p:sp>
      <p:pic>
        <p:nvPicPr>
          <p:cNvPr id="7" name="Afbeelding 6" descr="Afbeelding met illustratie&#10;&#10;Beschrijving is gegenereerd met zeer hoge betrouwbaarheid">
            <a:extLst>
              <a:ext uri="{FF2B5EF4-FFF2-40B4-BE49-F238E27FC236}">
                <a16:creationId xmlns:a16="http://schemas.microsoft.com/office/drawing/2014/main" xmlns="" id="{A9900FBE-801F-44D2-9286-F6F97FD5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1" y="922020"/>
            <a:ext cx="3461385" cy="1194256"/>
          </a:xfrm>
          <a:prstGeom prst="rect">
            <a:avLst/>
          </a:prstGeom>
        </p:spPr>
      </p:pic>
      <p:sp>
        <p:nvSpPr>
          <p:cNvPr id="8" name="Tekstvak 7">
            <a:extLst>
              <a:ext uri="{FF2B5EF4-FFF2-40B4-BE49-F238E27FC236}">
                <a16:creationId xmlns:a16="http://schemas.microsoft.com/office/drawing/2014/main" xmlns="" id="{910C5F2F-8C69-4BB2-B812-6D6EBCE1D532}"/>
              </a:ext>
            </a:extLst>
          </p:cNvPr>
          <p:cNvSpPr txBox="1"/>
          <p:nvPr/>
        </p:nvSpPr>
        <p:spPr>
          <a:xfrm>
            <a:off x="2763204" y="2537119"/>
            <a:ext cx="4688205" cy="1546577"/>
          </a:xfrm>
          <a:prstGeom prst="rect">
            <a:avLst/>
          </a:prstGeom>
          <a:noFill/>
        </p:spPr>
        <p:txBody>
          <a:bodyPr wrap="square" rtlCol="0">
            <a:spAutoFit/>
          </a:bodyPr>
          <a:lstStyle/>
          <a:p>
            <a:pPr defTabSz="685800">
              <a:defRPr/>
            </a:pPr>
            <a:r>
              <a:rPr lang="nl-NL" sz="1350" b="1" u="sng" dirty="0">
                <a:solidFill>
                  <a:prstClr val="black"/>
                </a:solidFill>
                <a:latin typeface="Calibri" panose="020F0502020204030204"/>
              </a:rPr>
              <a:t>Van, voor en door leden (alleen samen maken we het verschil)</a:t>
            </a:r>
          </a:p>
          <a:p>
            <a:pPr defTabSz="685800">
              <a:defRPr/>
            </a:pP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bestuursleden</a:t>
            </a:r>
          </a:p>
          <a:p>
            <a:pPr defTabSz="685800">
              <a:defRPr/>
            </a:pPr>
            <a:r>
              <a:rPr lang="nl-NL" sz="1350" dirty="0">
                <a:solidFill>
                  <a:prstClr val="black"/>
                </a:solidFill>
                <a:latin typeface="Calibri" panose="020F0502020204030204"/>
              </a:rPr>
              <a:t>BECO zoekt ambassadeurs</a:t>
            </a:r>
          </a:p>
          <a:p>
            <a:pPr defTabSz="685800">
              <a:defRPr/>
            </a:pPr>
            <a:r>
              <a:rPr lang="nl-NL" sz="1350" dirty="0">
                <a:solidFill>
                  <a:prstClr val="black"/>
                </a:solidFill>
                <a:latin typeface="Calibri" panose="020F0502020204030204"/>
              </a:rPr>
              <a:t>BECO zoekt </a:t>
            </a:r>
            <a:r>
              <a:rPr lang="nl-NL" sz="1350" dirty="0" err="1">
                <a:solidFill>
                  <a:prstClr val="black"/>
                </a:solidFill>
                <a:latin typeface="Calibri" panose="020F0502020204030204"/>
              </a:rPr>
              <a:t>becolateurs</a:t>
            </a:r>
            <a:endParaRPr lang="nl-NL" sz="1350" dirty="0">
              <a:solidFill>
                <a:prstClr val="black"/>
              </a:solidFill>
              <a:latin typeface="Calibri" panose="020F0502020204030204"/>
            </a:endParaRPr>
          </a:p>
          <a:p>
            <a:pPr defTabSz="685800">
              <a:defRPr/>
            </a:pPr>
            <a:r>
              <a:rPr lang="nl-NL" sz="1350" dirty="0">
                <a:solidFill>
                  <a:prstClr val="black"/>
                </a:solidFill>
                <a:latin typeface="Calibri" panose="020F0502020204030204"/>
              </a:rPr>
              <a:t>BECO zoekt </a:t>
            </a:r>
            <a:r>
              <a:rPr lang="nl-NL" sz="1350" kern="0" dirty="0">
                <a:solidFill>
                  <a:prstClr val="black"/>
                </a:solidFill>
                <a:latin typeface="Calibri" panose="020F0502020204030204"/>
              </a:rPr>
              <a:t>om</a:t>
            </a:r>
            <a:r>
              <a:rPr lang="nl-NL" sz="1350" dirty="0">
                <a:solidFill>
                  <a:prstClr val="black"/>
                </a:solidFill>
                <a:latin typeface="Calibri" panose="020F0502020204030204"/>
              </a:rPr>
              <a:t>denkers</a:t>
            </a:r>
          </a:p>
          <a:p>
            <a:pPr defTabSz="685800">
              <a:defRPr/>
            </a:pPr>
            <a:r>
              <a:rPr lang="nl-NL" sz="1350" b="1" dirty="0">
                <a:solidFill>
                  <a:prstClr val="black"/>
                </a:solidFill>
                <a:latin typeface="Calibri" panose="020F0502020204030204"/>
              </a:rPr>
              <a:t>BECO zoekt </a:t>
            </a:r>
            <a:r>
              <a:rPr lang="nl-NL" sz="1350" b="1" kern="0" dirty="0">
                <a:solidFill>
                  <a:prstClr val="black"/>
                </a:solidFill>
                <a:latin typeface="Calibri" panose="020F0502020204030204"/>
              </a:rPr>
              <a:t>om</a:t>
            </a:r>
            <a:r>
              <a:rPr lang="nl-NL" sz="1350" b="1" dirty="0">
                <a:solidFill>
                  <a:prstClr val="black"/>
                </a:solidFill>
                <a:latin typeface="Calibri" panose="020F0502020204030204"/>
              </a:rPr>
              <a:t>doeners</a:t>
            </a:r>
          </a:p>
        </p:txBody>
      </p:sp>
      <p:pic>
        <p:nvPicPr>
          <p:cNvPr id="10" name="Afbeelding 9">
            <a:extLst>
              <a:ext uri="{FF2B5EF4-FFF2-40B4-BE49-F238E27FC236}">
                <a16:creationId xmlns:a16="http://schemas.microsoft.com/office/drawing/2014/main" xmlns="" id="{B3110D77-AD2B-4DDE-8ABF-9FD82A4169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186" y="2894291"/>
            <a:ext cx="2966085" cy="1570280"/>
          </a:xfrm>
          <a:prstGeom prst="rect">
            <a:avLst/>
          </a:prstGeom>
        </p:spPr>
      </p:pic>
      <p:pic>
        <p:nvPicPr>
          <p:cNvPr id="9" name="Afbeelding 8">
            <a:extLst>
              <a:ext uri="{FF2B5EF4-FFF2-40B4-BE49-F238E27FC236}">
                <a16:creationId xmlns:a16="http://schemas.microsoft.com/office/drawing/2014/main" xmlns="" id="{1583C4F8-D21D-4B4E-8AD7-341D478F0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511" y="918291"/>
            <a:ext cx="3687147" cy="848044"/>
          </a:xfrm>
          <a:prstGeom prst="rect">
            <a:avLst/>
          </a:prstGeom>
        </p:spPr>
      </p:pic>
    </p:spTree>
    <p:extLst>
      <p:ext uri="{BB962C8B-B14F-4D97-AF65-F5344CB8AC3E}">
        <p14:creationId xmlns:p14="http://schemas.microsoft.com/office/powerpoint/2010/main" val="261157438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877</Words>
  <Application>Microsoft Office PowerPoint</Application>
  <PresentationFormat>Breedbeeld</PresentationFormat>
  <Paragraphs>143</Paragraphs>
  <Slides>19</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19</vt:i4>
      </vt:variant>
    </vt:vector>
  </HeadingPairs>
  <TitlesOfParts>
    <vt:vector size="26" baseType="lpstr">
      <vt:lpstr>Arial</vt:lpstr>
      <vt:lpstr>Buurkracht Condensed</vt:lpstr>
      <vt:lpstr>Calibri</vt:lpstr>
      <vt:lpstr>Calibri Light</vt:lpstr>
      <vt:lpstr>Helvetica Neue</vt:lpstr>
      <vt:lpstr>Verdana</vt:lpstr>
      <vt:lpstr>Kantoorthema</vt:lpstr>
      <vt:lpstr>De buurt verkennen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Een paar speerpunten</vt:lpstr>
      <vt:lpstr>PowerPoint-presentatie</vt:lpstr>
      <vt:lpstr>PowerPoint-presentatie</vt:lpstr>
      <vt:lpstr>PowerPoint-presentatie</vt:lpstr>
      <vt:lpstr>PowerPoint-presentatie</vt:lpstr>
      <vt:lpstr>De buurt verkennen</vt:lpstr>
      <vt:lpstr>Slim besparen, doe je samen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buurt verkennen</dc:title>
  <dc:creator>EnergieWeverij</dc:creator>
  <cp:lastModifiedBy>EnergieWeverij</cp:lastModifiedBy>
  <cp:revision>4</cp:revision>
  <dcterms:created xsi:type="dcterms:W3CDTF">2018-03-27T09:32:54Z</dcterms:created>
  <dcterms:modified xsi:type="dcterms:W3CDTF">2018-03-27T09:35:29Z</dcterms:modified>
</cp:coreProperties>
</file>