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F26B-AD38-45F3-A9A5-7B71BEC8DC44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827C-1474-459B-8760-A15F96C59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95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>
                <a:solidFill>
                  <a:srgbClr val="662600"/>
                </a:solidFill>
                <a:latin typeface="+mn-lt"/>
                <a:cs typeface="Helvetica Neue"/>
              </a:rPr>
              <a:t>Foto: alle</a:t>
            </a:r>
            <a:r>
              <a:rPr lang="nl-NL" sz="1200" baseline="0" dirty="0">
                <a:solidFill>
                  <a:srgbClr val="662600"/>
                </a:solidFill>
                <a:latin typeface="+mn-lt"/>
                <a:cs typeface="Helvetica Neue"/>
              </a:rPr>
              <a:t> buurten krijgen persoonlijke begeleiding, dit zijn mijn collega’s. Ik ga met eventueel geïnteresseerden rond de tafel, geef ze informatie over  Buurkracht en kijk wat voor hun buurt de mogelijkheden zijn:</a:t>
            </a:r>
            <a:endParaRPr lang="nl-NL" sz="1200" b="1" dirty="0">
              <a:solidFill>
                <a:srgbClr val="662600"/>
              </a:solidFill>
              <a:latin typeface="+mn-lt"/>
              <a:cs typeface="Buurkracht Condensed"/>
            </a:endParaRPr>
          </a:p>
          <a:p>
            <a:pPr marL="0" indent="0">
              <a:buNone/>
            </a:pPr>
            <a:r>
              <a:rPr lang="nl-NL" sz="1200" b="1" dirty="0">
                <a:solidFill>
                  <a:srgbClr val="662600"/>
                </a:solidFill>
                <a:latin typeface="+mn-lt"/>
                <a:cs typeface="Buurkracht Condensed"/>
              </a:rPr>
              <a:t>Buurtteam en buurt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662600"/>
                </a:solidFill>
                <a:latin typeface="+mn-lt"/>
                <a:cs typeface="Helvetica Neue"/>
              </a:rPr>
              <a:t>Wie zitten er in het buurtteam? 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662600"/>
                </a:solidFill>
                <a:latin typeface="+mn-lt"/>
                <a:cs typeface="Helvetica Neue"/>
              </a:rPr>
              <a:t>En we bepalen het postcodegebied</a:t>
            </a:r>
          </a:p>
          <a:p>
            <a:pPr marL="0" indent="0">
              <a:buNone/>
            </a:pPr>
            <a:r>
              <a:rPr lang="nl-NL" sz="1200" b="1" dirty="0">
                <a:solidFill>
                  <a:srgbClr val="662600"/>
                </a:solidFill>
                <a:latin typeface="+mn-lt"/>
                <a:cs typeface="Buurkracht Condensed"/>
              </a:rPr>
              <a:t>Buurtafspraken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662600"/>
                </a:solidFill>
                <a:latin typeface="+mn-lt"/>
                <a:cs typeface="Helvetica Neue"/>
              </a:rPr>
              <a:t>We maken een plan van aanpak waarin staat hoe we het samen gaan aanpakken</a:t>
            </a:r>
          </a:p>
          <a:p>
            <a:pPr marL="0" indent="0">
              <a:buNone/>
            </a:pPr>
            <a:r>
              <a:rPr lang="nl-NL" sz="1200" b="1" dirty="0">
                <a:solidFill>
                  <a:srgbClr val="662600"/>
                </a:solidFill>
                <a:latin typeface="+mn-lt"/>
                <a:cs typeface="Buurkracht Condensed"/>
              </a:rPr>
              <a:t>Planning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662600"/>
                </a:solidFill>
                <a:latin typeface="+mn-lt"/>
                <a:cs typeface="Helvetica Neue"/>
              </a:rPr>
              <a:t>We maken afspraken over een telefonisch interview, fotografie, energieonderzoek, een eerste buurtbijeenkomst en maken een vervolgafspraak. Het kan allemaal al in 2</a:t>
            </a:r>
            <a:r>
              <a:rPr lang="nl-NL" sz="1200" baseline="0" dirty="0">
                <a:solidFill>
                  <a:srgbClr val="662600"/>
                </a:solidFill>
                <a:latin typeface="+mn-lt"/>
                <a:cs typeface="Helvetica Neue"/>
              </a:rPr>
              <a:t> maanden tijd!</a:t>
            </a:r>
            <a:endParaRPr lang="nl-NL" sz="1200" dirty="0">
              <a:solidFill>
                <a:srgbClr val="662600"/>
              </a:solidFill>
              <a:latin typeface="+mn-lt"/>
              <a:cs typeface="Helvetica Neue"/>
            </a:endParaRPr>
          </a:p>
          <a:p>
            <a:pPr marL="0" indent="0">
              <a:buNone/>
            </a:pPr>
            <a:r>
              <a:rPr lang="nl-NL" sz="1200" b="1" dirty="0">
                <a:solidFill>
                  <a:srgbClr val="662600"/>
                </a:solidFill>
                <a:latin typeface="+mn-lt"/>
                <a:cs typeface="Buurkracht Condensed"/>
              </a:rPr>
              <a:t>Buurtpagina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662600"/>
                </a:solidFill>
                <a:latin typeface="+mn-lt"/>
                <a:cs typeface="Helvetica Neue"/>
              </a:rPr>
              <a:t>Uitleg over de buurtpagina, de persoonlijke omgeving en wat je kunt doen met buurtberichten en buurtacties</a:t>
            </a:r>
            <a:endParaRPr lang="nl-NL" sz="1200" dirty="0">
              <a:solidFill>
                <a:srgbClr val="662600"/>
              </a:solidFill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55E8-64B5-4179-9867-BE7A98BB91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07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7071-1995-4700-9878-0B95CA22DB01}" type="slidenum">
              <a:rPr lang="nl-NL" smtClean="0"/>
              <a:pPr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862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39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60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2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43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38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8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4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5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0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EA57-5F84-4D27-AEB4-F858A32A7F45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DF41-F856-4BA5-8477-F0BB4DA9C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97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buurt verkennen</a:t>
            </a:r>
          </a:p>
        </p:txBody>
      </p:sp>
      <p:sp>
        <p:nvSpPr>
          <p:cNvPr id="6" name="Rechthoek 5"/>
          <p:cNvSpPr/>
          <p:nvPr/>
        </p:nvSpPr>
        <p:spPr>
          <a:xfrm>
            <a:off x="1501343" y="-27384"/>
            <a:ext cx="9166657" cy="1556792"/>
          </a:xfrm>
          <a:prstGeom prst="rect">
            <a:avLst/>
          </a:prstGeom>
          <a:solidFill>
            <a:srgbClr val="F05A2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F461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962944" y="179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rgbClr val="800000"/>
                </a:solidFill>
                <a:latin typeface="Buurkracht Condensed"/>
                <a:cs typeface="Buurkracht Condensed"/>
              </a:rPr>
              <a:t>Adviseur </a:t>
            </a:r>
            <a:r>
              <a:rPr lang="nl-NL" dirty="0">
                <a:solidFill>
                  <a:prstClr val="white"/>
                </a:solidFill>
                <a:latin typeface="Buurkracht Condensed"/>
                <a:cs typeface="Buurkracht Condensed"/>
              </a:rPr>
              <a:t>energieweverij</a:t>
            </a:r>
            <a:endParaRPr lang="nl-NL" sz="3500" dirty="0">
              <a:solidFill>
                <a:prstClr val="white"/>
              </a:solidFill>
              <a:latin typeface="Buurkracht Condensed"/>
              <a:cs typeface="Buurkracht Condensed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063552" y="1855366"/>
            <a:ext cx="8352928" cy="423793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solidFill>
                <a:srgbClr val="742700"/>
              </a:solidFill>
              <a:latin typeface="Helvetica Neue"/>
              <a:cs typeface="Helvetica Neue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5" y="1590244"/>
            <a:ext cx="5135179" cy="51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9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Dakisolatie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nl-NL" i="1" dirty="0"/>
              <a:t>binnenzijde tussen gordingen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buiten over bestaande dakbeschot 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d.m.v. nieuwe dakplaten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8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7" name="Afbeelding 6" descr="http://static.nbd-online.nl/pictures/001222875299878_DSC_0065_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84" y="3140968"/>
            <a:ext cx="2122105" cy="153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 rotWithShape="1">
          <a:blip r:embed="rId4"/>
          <a:srcRect l="10190" t="52607" r="85244" b="31105"/>
          <a:stretch/>
        </p:blipFill>
        <p:spPr bwMode="auto">
          <a:xfrm>
            <a:off x="7426902" y="1694485"/>
            <a:ext cx="1878965" cy="1329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 descr="http://2.bp.blogspot.com/-9fRIV6fR6hk/UM-lfco5IVI/AAAAAAAAAXY/tLTZt60fDX0/s1600/dakplaten+legge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2014" r="3021" b="9353"/>
          <a:stretch/>
        </p:blipFill>
        <p:spPr bwMode="auto">
          <a:xfrm>
            <a:off x="6967616" y="4679723"/>
            <a:ext cx="2224729" cy="1845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59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Muur-isolatie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b="1" dirty="0"/>
          </a:p>
          <a:p>
            <a:r>
              <a:rPr lang="nl-NL" dirty="0"/>
              <a:t>Tussenruimte </a:t>
            </a:r>
          </a:p>
          <a:p>
            <a:pPr marL="0" indent="0">
              <a:buNone/>
            </a:pPr>
            <a:r>
              <a:rPr lang="nl-NL" dirty="0"/>
              <a:t>    (spouw) vullen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Binnenzijde </a:t>
            </a:r>
          </a:p>
          <a:p>
            <a:pPr marL="0" indent="0">
              <a:buNone/>
            </a:pPr>
            <a:r>
              <a:rPr lang="nl-NL" dirty="0"/>
              <a:t>    (voorzetwand)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Buitengevelisolatie</a:t>
            </a:r>
          </a:p>
        </p:txBody>
      </p:sp>
      <p:pic>
        <p:nvPicPr>
          <p:cNvPr id="5" name="Afbeelding 4" descr="Afbeeldingsresultaat voor afbeeldingen spouwmuurisolat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768094"/>
            <a:ext cx="1656184" cy="14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static.nbd-online.nl/pictures/kingspan_kooltherm-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1717" y="1196753"/>
            <a:ext cx="1627142" cy="14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8" name="Afbeelding 7" descr="http://www.wezooz.be/gallery/stills/isoleren-van-een-voorzetwan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12" y="3210101"/>
            <a:ext cx="2716696" cy="147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http://static.nbd-online.nl/pictures/Powerwall_buitengevelisolatie-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 b="6541"/>
          <a:stretch/>
        </p:blipFill>
        <p:spPr bwMode="auto">
          <a:xfrm>
            <a:off x="6470543" y="4688187"/>
            <a:ext cx="1791072" cy="1555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 descr="http://dutcheps.com/upload_directory/images/Nieuwbouw/2015%20Groothuisbouw%20hoofdfoto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/>
          <a:stretch/>
        </p:blipFill>
        <p:spPr bwMode="auto">
          <a:xfrm>
            <a:off x="8241256" y="5013176"/>
            <a:ext cx="1770974" cy="1555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279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Vloerisolatie</a:t>
            </a:r>
          </a:p>
        </p:txBody>
      </p:sp>
      <p:pic>
        <p:nvPicPr>
          <p:cNvPr id="10" name="Afbeelding 9" descr="http://static.nbd-online.nl/pictures/K3%20Vloerplaat%20Kingspan_3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1" y="1844824"/>
            <a:ext cx="36358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E:\ABC\ABC PROJEKTEN\MARIELLE EN FRANK\foto's bouw, Marielle en Frank\29-3-2012\Marielle en Frank 001.jpg"/>
          <p:cNvPicPr/>
          <p:nvPr/>
        </p:nvPicPr>
        <p:blipFill>
          <a:blip r:embed="rId3" cstate="print"/>
          <a:srcRect t="18354" b="27618"/>
          <a:stretch>
            <a:fillRect/>
          </a:stretch>
        </p:blipFill>
        <p:spPr bwMode="auto">
          <a:xfrm>
            <a:off x="2711624" y="3645024"/>
            <a:ext cx="2952328" cy="2304256"/>
          </a:xfrm>
          <a:prstGeom prst="rect">
            <a:avLst/>
          </a:prstGeom>
          <a:noFill/>
        </p:spPr>
      </p:pic>
      <p:pic>
        <p:nvPicPr>
          <p:cNvPr id="12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Onder de vloer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                        Op de vloer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204865"/>
            <a:ext cx="3893334" cy="139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72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nl-NL" sz="4900" b="1" dirty="0">
                <a:solidFill>
                  <a:srgbClr val="00B050"/>
                </a:solidFill>
              </a:rPr>
              <a:t>1 Energieverbruik beperken</a:t>
            </a:r>
            <a:r>
              <a:rPr lang="nl-NL" b="1" dirty="0">
                <a:solidFill>
                  <a:srgbClr val="00B050"/>
                </a:solidFill>
              </a:rPr>
              <a:t/>
            </a:r>
            <a:br>
              <a:rPr lang="nl-NL" b="1" dirty="0">
                <a:solidFill>
                  <a:srgbClr val="00B05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38282" y="1700808"/>
            <a:ext cx="8929718" cy="4941168"/>
          </a:xfrm>
        </p:spPr>
        <p:txBody>
          <a:bodyPr anchor="b"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door toepassing van ISOLATIE voor vloeren, muren en daken</a:t>
            </a:r>
          </a:p>
          <a:p>
            <a:r>
              <a:rPr lang="nl-NL" sz="2400" b="1" dirty="0">
                <a:solidFill>
                  <a:srgbClr val="0070C0"/>
                </a:solidFill>
              </a:rPr>
              <a:t>toepassing van glas, deuren en kozijnen met isolerende eigenschappen</a:t>
            </a:r>
          </a:p>
          <a:p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Kierdicht bouwen, door goede kierdichting en aandacht voor de aansluitdetails.</a:t>
            </a:r>
          </a:p>
          <a:p>
            <a:pPr>
              <a:buNone/>
            </a:pP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        (Om het comfort te behouden is een balansventilatiesysteem hierbij noodzakelijk.)</a:t>
            </a:r>
          </a:p>
          <a:p>
            <a:pPr>
              <a:buNone/>
            </a:pPr>
            <a:endParaRPr lang="nl-NL" b="1" dirty="0"/>
          </a:p>
          <a:p>
            <a:pPr>
              <a:buNone/>
            </a:pPr>
            <a:endParaRPr lang="nl-NL" sz="1800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8" name="Afbeelding 7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40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8"/>
          </a:xfrm>
        </p:spPr>
        <p:txBody>
          <a:bodyPr>
            <a:noAutofit/>
          </a:bodyPr>
          <a:lstStyle/>
          <a:p>
            <a:pPr algn="l"/>
            <a:r>
              <a:rPr lang="nl-NL" b="1" dirty="0">
                <a:solidFill>
                  <a:srgbClr val="00B050"/>
                </a:solidFill>
              </a:rPr>
              <a:t>1 Energieverbruik beperken</a:t>
            </a:r>
            <a:br>
              <a:rPr lang="nl-NL" b="1" dirty="0">
                <a:solidFill>
                  <a:srgbClr val="00B05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7528" y="1730315"/>
            <a:ext cx="8568952" cy="4941168"/>
          </a:xfrm>
        </p:spPr>
        <p:txBody>
          <a:bodyPr anchor="b"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>
              <a:buNone/>
            </a:pPr>
            <a:endParaRPr lang="nl-NL" b="1" dirty="0"/>
          </a:p>
          <a:p>
            <a:pPr>
              <a:buNone/>
            </a:pPr>
            <a:endParaRPr lang="nl-NL" sz="1800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 rotWithShape="1">
          <a:blip r:embed="rId5"/>
          <a:srcRect l="25654" t="20145" r="35064" b="13848"/>
          <a:stretch/>
        </p:blipFill>
        <p:spPr bwMode="auto">
          <a:xfrm>
            <a:off x="3866096" y="1556792"/>
            <a:ext cx="5256584" cy="443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13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833" y="836712"/>
            <a:ext cx="8229600" cy="1143000"/>
          </a:xfrm>
        </p:spPr>
        <p:txBody>
          <a:bodyPr/>
          <a:lstStyle/>
          <a:p>
            <a:pPr algn="l"/>
            <a:r>
              <a:rPr lang="nl-NL" dirty="0"/>
              <a:t>Kozijnen isolerend en luchtdicht</a:t>
            </a:r>
          </a:p>
        </p:txBody>
      </p:sp>
      <p:pic>
        <p:nvPicPr>
          <p:cNvPr id="9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6" name="Tijdelijke aanduiding voor inhoud 7" descr="http://www.belisol.nl/uploads/images/isolatiekozijnen.jpg"/>
          <p:cNvPicPr>
            <a:picLocks/>
          </p:cNvPicPr>
          <p:nvPr/>
        </p:nvPicPr>
        <p:blipFill>
          <a:blip r:embed="rId3" cstate="print"/>
          <a:srcRect t="56695"/>
          <a:stretch>
            <a:fillRect/>
          </a:stretch>
        </p:blipFill>
        <p:spPr bwMode="auto">
          <a:xfrm>
            <a:off x="2783632" y="1916832"/>
            <a:ext cx="59046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40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nl-NL" sz="4900" b="1" dirty="0">
                <a:solidFill>
                  <a:srgbClr val="00B050"/>
                </a:solidFill>
              </a:rPr>
              <a:t>1 Energieverbruik beperken</a:t>
            </a:r>
            <a:r>
              <a:rPr lang="nl-NL" b="1" dirty="0">
                <a:solidFill>
                  <a:srgbClr val="00B050"/>
                </a:solidFill>
              </a:rPr>
              <a:t/>
            </a:r>
            <a:br>
              <a:rPr lang="nl-NL" b="1" dirty="0">
                <a:solidFill>
                  <a:srgbClr val="00B05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7528" y="1700808"/>
            <a:ext cx="8568952" cy="4941168"/>
          </a:xfrm>
        </p:spPr>
        <p:txBody>
          <a:bodyPr anchor="b">
            <a:normAutofit lnSpcReduction="10000"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sz="1800" dirty="0">
                <a:solidFill>
                  <a:schemeClr val="bg1">
                    <a:lumMod val="75000"/>
                  </a:schemeClr>
                </a:solidFill>
              </a:rPr>
              <a:t>door toepassing van isolatie voor vloeren, muren en daken</a:t>
            </a:r>
          </a:p>
          <a:p>
            <a:r>
              <a:rPr lang="nl-NL" sz="1800" dirty="0">
                <a:solidFill>
                  <a:schemeClr val="bg1">
                    <a:lumMod val="75000"/>
                  </a:schemeClr>
                </a:solidFill>
              </a:rPr>
              <a:t>toepassing van glas, deuren en kozijnen met isolerende eigenschappen</a:t>
            </a:r>
          </a:p>
          <a:p>
            <a:r>
              <a:rPr lang="nl-NL" sz="2400" b="1" dirty="0">
                <a:solidFill>
                  <a:srgbClr val="0070C0"/>
                </a:solidFill>
              </a:rPr>
              <a:t>Luchtdicht bouwen, door goede kierdichting </a:t>
            </a:r>
          </a:p>
          <a:p>
            <a:pPr>
              <a:buNone/>
            </a:pPr>
            <a:r>
              <a:rPr lang="nl-NL" sz="2400" b="1" dirty="0">
                <a:solidFill>
                  <a:srgbClr val="0070C0"/>
                </a:solidFill>
              </a:rPr>
              <a:t>                                                    en aandacht voor de (aansluit)details</a:t>
            </a:r>
            <a:r>
              <a:rPr lang="nl-NL" sz="2400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nl-NL" b="1" dirty="0"/>
          </a:p>
          <a:p>
            <a:pPr>
              <a:buNone/>
            </a:pPr>
            <a:endParaRPr lang="nl-NL" sz="1800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96" y="836712"/>
            <a:ext cx="2804865" cy="36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1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nl-NL" sz="4900" b="1" dirty="0">
                <a:solidFill>
                  <a:srgbClr val="00B050"/>
                </a:solidFill>
              </a:rPr>
              <a:t>1 Energieverbruik beperken</a:t>
            </a:r>
            <a:r>
              <a:rPr lang="nl-NL" b="1" dirty="0">
                <a:solidFill>
                  <a:srgbClr val="00B050"/>
                </a:solidFill>
              </a:rPr>
              <a:t/>
            </a:r>
            <a:br>
              <a:rPr lang="nl-NL" b="1" dirty="0">
                <a:solidFill>
                  <a:srgbClr val="00B05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38282" y="1700808"/>
            <a:ext cx="8929718" cy="4941168"/>
          </a:xfrm>
        </p:spPr>
        <p:txBody>
          <a:bodyPr anchor="b"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door toepassing van ISOLATIE voor vloeren, muren en daken</a:t>
            </a:r>
          </a:p>
          <a:p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toepassing van glas, deuren en kozijnen met isolerende eigenschappen</a:t>
            </a:r>
          </a:p>
          <a:p>
            <a:r>
              <a:rPr lang="nl-NL" sz="2400" b="1" dirty="0">
                <a:solidFill>
                  <a:srgbClr val="0070C0"/>
                </a:solidFill>
              </a:rPr>
              <a:t>Kierdicht bouwen, door goede kierdichting en aandacht voor de aansluitdetails</a:t>
            </a: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nl-NL" sz="1800" dirty="0"/>
              <a:t>        </a:t>
            </a:r>
          </a:p>
          <a:p>
            <a:pPr>
              <a:buNone/>
            </a:pPr>
            <a:endParaRPr lang="nl-NL" b="1" dirty="0"/>
          </a:p>
          <a:p>
            <a:pPr>
              <a:buNone/>
            </a:pPr>
            <a:endParaRPr lang="nl-NL" sz="1800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8" name="Afbeelding 7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04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Aandacht voor aansluitdetails</a:t>
            </a:r>
          </a:p>
        </p:txBody>
      </p:sp>
      <p:pic>
        <p:nvPicPr>
          <p:cNvPr id="9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6" name="Tijdelijke aanduiding voor inhoud 5" descr="http://www.sbrcurnet.nl/uploads/info_sheet/314/314-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429000"/>
            <a:ext cx="345638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cdn.nlaanne-mottlers.savviihq.com/wp-content/uploads/2015/01/bwa010_siga0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t="28109"/>
          <a:stretch/>
        </p:blipFill>
        <p:spPr bwMode="auto">
          <a:xfrm>
            <a:off x="2855640" y="3501009"/>
            <a:ext cx="3294206" cy="3112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http://www.raakenergie.nl/afbeeldingen/afb-rooktest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210274"/>
            <a:ext cx="3312368" cy="266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http://www.raakenergie.nl/afbeeldingen/afb-rooktest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70789"/>
            <a:ext cx="2900492" cy="358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96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Luchtdicht bouwen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988841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/>
              <a:t>Winddichte jas     (lucht en vocht)        </a:t>
            </a:r>
          </a:p>
          <a:p>
            <a:pPr>
              <a:buNone/>
            </a:pPr>
            <a:r>
              <a:rPr lang="nl-NL" dirty="0"/>
              <a:t>                       </a:t>
            </a:r>
          </a:p>
          <a:p>
            <a:pPr>
              <a:buNone/>
            </a:pPr>
            <a:r>
              <a:rPr lang="nl-NL" dirty="0"/>
              <a:t>                                       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8" name="Afbeelding 7" descr="Fietsjack Dare 2 B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2780928"/>
            <a:ext cx="30243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88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552" y="44005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/>
            </a:r>
            <a:br>
              <a:rPr lang="nl-NL" dirty="0"/>
            </a:br>
            <a:r>
              <a:rPr lang="nl-NL" dirty="0"/>
              <a:t>Milieu </a:t>
            </a:r>
            <a:r>
              <a:rPr lang="nl-NL" b="1" dirty="0"/>
              <a:t>VERVUILING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                                Uitstoot CO2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                                                      Broeikasgassen</a:t>
            </a:r>
            <a:endParaRPr lang="nl-NL" b="1" dirty="0"/>
          </a:p>
        </p:txBody>
      </p:sp>
      <p:pic>
        <p:nvPicPr>
          <p:cNvPr id="4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7" name="Afbeelding 6" descr="http://www.apeldoorndirect.nl/wp-content/uploads/2010/09/rokende_schoorsten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647474"/>
            <a:ext cx="4824536" cy="421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Weer klacht bij Europa over kolencentra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12776"/>
            <a:ext cx="4464496" cy="4210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52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Luchtdicht bouwen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988841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/>
              <a:t>Transpiratie         (lucht en vocht)        </a:t>
            </a:r>
          </a:p>
          <a:p>
            <a:pPr>
              <a:buNone/>
            </a:pPr>
            <a:r>
              <a:rPr lang="nl-NL" dirty="0"/>
              <a:t>                       </a:t>
            </a:r>
          </a:p>
          <a:p>
            <a:pPr>
              <a:buNone/>
            </a:pPr>
            <a:r>
              <a:rPr lang="nl-NL" dirty="0"/>
              <a:t>                                       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1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6" name="Afbeelding 5" descr="http://www.oogartsderous.be/cache/images/0f94918d7dfa491a20f26be296a13789623ec70c.jpg"/>
          <p:cNvPicPr/>
          <p:nvPr/>
        </p:nvPicPr>
        <p:blipFill rotWithShape="1">
          <a:blip r:embed="rId3" cstate="print"/>
          <a:srcRect l="24736" r="25402"/>
          <a:stretch/>
        </p:blipFill>
        <p:spPr bwMode="auto">
          <a:xfrm>
            <a:off x="7320136" y="2780929"/>
            <a:ext cx="2080260" cy="334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7945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9536" y="116634"/>
            <a:ext cx="6838528" cy="1584175"/>
          </a:xfrm>
        </p:spPr>
        <p:txBody>
          <a:bodyPr/>
          <a:lstStyle/>
          <a:p>
            <a:pPr algn="l"/>
            <a:r>
              <a:rPr lang="nl-NL" dirty="0"/>
              <a:t>Luchtdicht bouwen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67608" y="2132856"/>
            <a:ext cx="6728792" cy="4104456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r>
              <a:rPr lang="nl-NL" sz="3600" dirty="0"/>
              <a:t>Een gemiddeld huishouden </a:t>
            </a:r>
          </a:p>
          <a:p>
            <a:pPr algn="l"/>
            <a:r>
              <a:rPr lang="nl-NL" sz="3600" dirty="0"/>
              <a:t>produceert iedere dag </a:t>
            </a:r>
          </a:p>
          <a:p>
            <a:pPr algn="l"/>
            <a:r>
              <a:rPr lang="nl-NL" sz="3600" dirty="0"/>
              <a:t>7 tot 10 liter water</a:t>
            </a:r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70383" t="39035" r="13022" b="22588"/>
          <a:stretch/>
        </p:blipFill>
        <p:spPr bwMode="auto">
          <a:xfrm>
            <a:off x="7104112" y="3717032"/>
            <a:ext cx="288032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538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nl-NL" dirty="0"/>
              <a:t>Ventilatie</a:t>
            </a:r>
            <a:br>
              <a:rPr lang="nl-NL" dirty="0"/>
            </a:br>
            <a:r>
              <a:rPr lang="nl-NL" sz="1600" dirty="0"/>
              <a:t>toevoer; zuurstof</a:t>
            </a:r>
            <a:br>
              <a:rPr lang="nl-NL" sz="1600" dirty="0"/>
            </a:br>
            <a:r>
              <a:rPr lang="nl-NL" sz="1600" dirty="0"/>
              <a:t>afvoer; vocht, stof en andere vervuiling</a:t>
            </a:r>
            <a:br>
              <a:rPr lang="nl-NL" sz="1600" dirty="0"/>
            </a:br>
            <a:r>
              <a:rPr lang="nl-NL" sz="1600" dirty="0"/>
              <a:t/>
            </a:r>
            <a:br>
              <a:rPr lang="nl-NL" sz="1600" dirty="0"/>
            </a:br>
            <a:r>
              <a:rPr lang="nl-NL" sz="2000" dirty="0"/>
              <a:t>OUD &gt; veel kieren, gaat vanzelf</a:t>
            </a:r>
            <a:br>
              <a:rPr lang="nl-NL" sz="2000" dirty="0"/>
            </a:br>
            <a:r>
              <a:rPr lang="nl-NL" sz="2000" dirty="0"/>
              <a:t>NIEUW &gt; kierdichting, dus actieve ventilatie nodig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8848" y="2492896"/>
            <a:ext cx="8229600" cy="406104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7" name="Afbeelding 6" descr="http://www.decan-elektro.be/img/4SYSTEMEN.jpg"/>
          <p:cNvPicPr/>
          <p:nvPr/>
        </p:nvPicPr>
        <p:blipFill>
          <a:blip r:embed="rId2" cstate="print"/>
          <a:srcRect r="56446" b="48816"/>
          <a:stretch>
            <a:fillRect/>
          </a:stretch>
        </p:blipFill>
        <p:spPr bwMode="auto">
          <a:xfrm>
            <a:off x="1887893" y="2564904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http://www.decan-elektro.be/img/4SYSTEMEN.jpg"/>
          <p:cNvPicPr/>
          <p:nvPr/>
        </p:nvPicPr>
        <p:blipFill>
          <a:blip r:embed="rId2" cstate="print"/>
          <a:srcRect l="53311" r="5774" b="49180"/>
          <a:stretch>
            <a:fillRect/>
          </a:stretch>
        </p:blipFill>
        <p:spPr bwMode="auto">
          <a:xfrm>
            <a:off x="6384032" y="2739143"/>
            <a:ext cx="3600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572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900" dirty="0"/>
              <a:t>Ventilatie</a:t>
            </a:r>
            <a:r>
              <a:rPr lang="nl-NL" dirty="0"/>
              <a:t> </a:t>
            </a:r>
            <a:br>
              <a:rPr lang="nl-NL" dirty="0"/>
            </a:br>
            <a:r>
              <a:rPr lang="nl-NL" sz="1600" dirty="0"/>
              <a:t>buitenlucht gefilterd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44072" y="1600201"/>
            <a:ext cx="3672408" cy="4525963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Co2 - gestuurde ventilatie roosters</a:t>
            </a:r>
          </a:p>
          <a:p>
            <a:r>
              <a:rPr lang="nl-NL" sz="2400" dirty="0"/>
              <a:t>Co2 - gestuurde afvoerkanalen</a:t>
            </a:r>
          </a:p>
          <a:p>
            <a:r>
              <a:rPr lang="nl-NL" sz="2400" dirty="0"/>
              <a:t>Quality Flow = elk vertrek apart gestuurd</a:t>
            </a:r>
          </a:p>
        </p:txBody>
      </p:sp>
      <p:pic>
        <p:nvPicPr>
          <p:cNvPr id="4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6" name="Afbeelding 5" descr="http://www.decan-elektro.be/img/4SYSTEMEN.jpg"/>
          <p:cNvPicPr/>
          <p:nvPr/>
        </p:nvPicPr>
        <p:blipFill>
          <a:blip r:embed="rId3" cstate="print"/>
          <a:srcRect t="53552" r="58262"/>
          <a:stretch>
            <a:fillRect/>
          </a:stretch>
        </p:blipFill>
        <p:spPr bwMode="auto">
          <a:xfrm>
            <a:off x="1919536" y="1412776"/>
            <a:ext cx="48965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27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400" dirty="0"/>
              <a:t>Balans ventilatie </a:t>
            </a:r>
            <a:br>
              <a:rPr lang="nl-NL" sz="5400" dirty="0"/>
            </a:br>
            <a:r>
              <a:rPr lang="nl-NL" sz="1800" dirty="0"/>
              <a:t>buitenlucht gefilterd door roosters</a:t>
            </a:r>
            <a:br>
              <a:rPr lang="nl-NL" sz="1800" dirty="0"/>
            </a:br>
            <a:r>
              <a:rPr lang="nl-NL" sz="1800" dirty="0"/>
              <a:t>aanvoerlucht verwarmd door afvoerlucht (</a:t>
            </a:r>
            <a:r>
              <a:rPr lang="nl-NL" sz="1800" dirty="0" err="1"/>
              <a:t>wtw</a:t>
            </a:r>
            <a:r>
              <a:rPr lang="nl-NL" sz="1800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72065" y="1757529"/>
            <a:ext cx="3893773" cy="4525963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r>
              <a:rPr lang="nl-NL" sz="2000" dirty="0"/>
              <a:t>Balans ventilatie met WTW verlaagd de warmtevraag al met min. 19 % t.o.v. mechanische ventilatie. </a:t>
            </a:r>
          </a:p>
          <a:p>
            <a:endParaRPr lang="nl-NL" sz="2000" dirty="0"/>
          </a:p>
          <a:p>
            <a:r>
              <a:rPr lang="nl-NL" sz="2000" dirty="0"/>
              <a:t>Omdat balansventilatie wat meer elektriciteit gebruikt         (2 ventilators) is het zinvol       om CO2 sturing toe te passen.</a:t>
            </a:r>
          </a:p>
          <a:p>
            <a:endParaRPr lang="nl-NL" sz="2000" dirty="0"/>
          </a:p>
          <a:p>
            <a:r>
              <a:rPr lang="nl-NL" sz="2000" dirty="0"/>
              <a:t>Gefilterde verse lucht!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decan-elektro.be/img/4SYSTEMEN.jpg"/>
          <p:cNvPicPr/>
          <p:nvPr/>
        </p:nvPicPr>
        <p:blipFill>
          <a:blip r:embed="rId3" cstate="print"/>
          <a:srcRect l="52815" t="54645" r="5298"/>
          <a:stretch>
            <a:fillRect/>
          </a:stretch>
        </p:blipFill>
        <p:spPr bwMode="auto">
          <a:xfrm>
            <a:off x="1919536" y="1628800"/>
            <a:ext cx="47525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759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FFCC00"/>
                </a:solidFill>
              </a:rPr>
              <a:t>2 Duurzame energiebronnen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3512" y="1600200"/>
            <a:ext cx="8712968" cy="48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b="1" dirty="0">
                <a:solidFill>
                  <a:srgbClr val="0070C0"/>
                </a:solidFill>
              </a:rPr>
              <a:t>warmteterugwinning (WTW) op ventilatielucht en douchewater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zonnewarmte en -licht </a:t>
            </a:r>
            <a:r>
              <a:rPr lang="nl-NL" b="1" dirty="0">
                <a:solidFill>
                  <a:schemeClr val="bg1">
                    <a:lumMod val="85000"/>
                  </a:schemeClr>
                </a:solidFill>
              </a:rPr>
              <a:t>direct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 gebruiken om de woning te verwarmen en verlichten.  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Zonne-energie middels een zonneboiler om water te verwarmen via dakcollectoren en/of warmtepomp 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Zonne-energie  om via fotovoltaïsche (PV-) cellen elektriciteit op te wekken.</a:t>
            </a:r>
          </a:p>
          <a:p>
            <a:endParaRPr lang="nl-NL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083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De warmtewisselaar (WTW)</a:t>
            </a:r>
          </a:p>
        </p:txBody>
      </p:sp>
      <p:pic>
        <p:nvPicPr>
          <p:cNvPr id="9" name="Tijdelijke aanduiding voor inhoud 8" descr="http://www.ventilatiesysteemabcd.nl/wp-content/uploads/2015/05/prijs-ventilatiesysteem-d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085181"/>
            <a:ext cx="787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248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FFCC00"/>
                </a:solidFill>
              </a:rPr>
              <a:t>2 Duurzame energiebronnen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3512" y="1600200"/>
            <a:ext cx="8712968" cy="48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warmteterugwinning (WTW) op ventilatielucht en douchewater</a:t>
            </a:r>
          </a:p>
          <a:p>
            <a:r>
              <a:rPr lang="nl-NL" b="1" dirty="0">
                <a:solidFill>
                  <a:srgbClr val="0070C0"/>
                </a:solidFill>
              </a:rPr>
              <a:t>zonnewarmte en -licht direct gebruiken om de woning te verwarmen en verlichten</a:t>
            </a:r>
            <a:r>
              <a:rPr lang="nl-NL" dirty="0">
                <a:solidFill>
                  <a:srgbClr val="0070C0"/>
                </a:solidFill>
              </a:rPr>
              <a:t>.</a:t>
            </a:r>
            <a:r>
              <a:rPr lang="nl-NL" dirty="0"/>
              <a:t>  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Zonne-energie middels een zonneboiler om water te verwarmen via dakcollectoren en/of warmtepomp 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Zonne-energie  om via fotovoltaïsche (PV-) cellen elektriciteit op te wekken.</a:t>
            </a:r>
          </a:p>
          <a:p>
            <a:endParaRPr lang="nl-NL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356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1440160"/>
          </a:xfrm>
        </p:spPr>
        <p:txBody>
          <a:bodyPr/>
          <a:lstStyle/>
          <a:p>
            <a:r>
              <a:rPr lang="nl-NL" dirty="0"/>
              <a:t>woning situeren op daglicht</a:t>
            </a:r>
          </a:p>
        </p:txBody>
      </p:sp>
      <p:pic>
        <p:nvPicPr>
          <p:cNvPr id="6" name="Tijdelijke aanduiding voor inhoud 5" descr="http://www.dnn.nl/images/news/nl_NL/original/hott-woning-in-opdracht-voor-dnn-b-v-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628800"/>
            <a:ext cx="83529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9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FFCC00"/>
                </a:solidFill>
              </a:rPr>
              <a:t>2 Duurzame energiebronnen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3512" y="1600200"/>
            <a:ext cx="8712968" cy="48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warmteterugwinning (WTW) op ventilatielucht en douchewater</a:t>
            </a:r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zonnewarmte en -licht </a:t>
            </a:r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direct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gebruiken om de woning te verwarmen en verlichten.  </a:t>
            </a:r>
          </a:p>
          <a:p>
            <a:r>
              <a:rPr lang="nl-NL" b="1" dirty="0">
                <a:solidFill>
                  <a:srgbClr val="0070C0"/>
                </a:solidFill>
              </a:rPr>
              <a:t>Zonne-energie middels een zonneboiler om water te verwarmen via dakcollectoren en/of warmtepomp 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Zonne-energie  om via fotovoltaïsche (PV-) cellen elektriciteit op te wekken.</a:t>
            </a:r>
          </a:p>
          <a:p>
            <a:endParaRPr lang="nl-NL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06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Uitputtende Energiebronnen</a:t>
            </a:r>
          </a:p>
        </p:txBody>
      </p:sp>
      <p:pic>
        <p:nvPicPr>
          <p:cNvPr id="4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38" y="2924944"/>
            <a:ext cx="7143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0769"/>
            <a:ext cx="3963031" cy="297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6096000" y="1441910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Olie</a:t>
            </a:r>
          </a:p>
          <a:p>
            <a:r>
              <a:rPr lang="nl-NL" sz="2800" dirty="0"/>
              <a:t>Aardgas               </a:t>
            </a:r>
          </a:p>
          <a:p>
            <a:r>
              <a:rPr lang="nl-NL" sz="2800" dirty="0"/>
              <a:t>Steenkolen</a:t>
            </a:r>
          </a:p>
        </p:txBody>
      </p:sp>
    </p:spTree>
    <p:extLst>
      <p:ext uri="{BB962C8B-B14F-4D97-AF65-F5344CB8AC3E}">
        <p14:creationId xmlns:p14="http://schemas.microsoft.com/office/powerpoint/2010/main" val="3713945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/>
              <a:t>             Zonnepanelen</a:t>
            </a:r>
          </a:p>
        </p:txBody>
      </p:sp>
      <p:pic>
        <p:nvPicPr>
          <p:cNvPr id="4" name="Tijdelijke aanduiding voor inhoud 3" descr="Zonneboiler test consumentengid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 b="49908"/>
          <a:stretch/>
        </p:blipFill>
        <p:spPr bwMode="auto">
          <a:xfrm>
            <a:off x="2639616" y="1988840"/>
            <a:ext cx="5328592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50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Warmtepomp</a:t>
            </a:r>
          </a:p>
        </p:txBody>
      </p:sp>
      <p:pic>
        <p:nvPicPr>
          <p:cNvPr id="4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Tijdelijke aanduiding voor inhoud 4" descr="http://www.praktischduurzaam.nl/wp-content/uploads/2011/01/soorten_warmtepompen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0" y="1484784"/>
            <a:ext cx="66967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0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            Warmtepomp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66844" y="1214422"/>
            <a:ext cx="8543956" cy="535785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nl-NL" sz="3100" dirty="0"/>
              <a:t>In een goed geïsoleerde woning </a:t>
            </a:r>
          </a:p>
          <a:p>
            <a:r>
              <a:rPr lang="nl-NL" sz="3100" dirty="0"/>
              <a:t>in combinatie met </a:t>
            </a:r>
            <a:r>
              <a:rPr lang="nl-NL" sz="3100" b="1" dirty="0"/>
              <a:t>L</a:t>
            </a:r>
            <a:r>
              <a:rPr lang="nl-NL" sz="3100" dirty="0"/>
              <a:t>age </a:t>
            </a:r>
            <a:r>
              <a:rPr lang="nl-NL" sz="3100" b="1" dirty="0" err="1"/>
              <a:t>T</a:t>
            </a:r>
            <a:r>
              <a:rPr lang="nl-NL" sz="3100" dirty="0" err="1"/>
              <a:t>empertuur</a:t>
            </a:r>
            <a:r>
              <a:rPr lang="nl-NL" sz="3100" dirty="0"/>
              <a:t> </a:t>
            </a:r>
            <a:r>
              <a:rPr lang="nl-NL" sz="3100" b="1" dirty="0"/>
              <a:t>V</a:t>
            </a:r>
            <a:r>
              <a:rPr lang="nl-NL" sz="3100" dirty="0"/>
              <a:t>erwarming </a:t>
            </a:r>
          </a:p>
          <a:p>
            <a:r>
              <a:rPr lang="nl-NL" sz="3100" dirty="0"/>
              <a:t>Voorkeur in combinatie met </a:t>
            </a:r>
            <a:r>
              <a:rPr lang="nl-NL" sz="3100" b="1" dirty="0"/>
              <a:t>W</a:t>
            </a:r>
            <a:r>
              <a:rPr lang="nl-NL" sz="3100" dirty="0"/>
              <a:t>armte </a:t>
            </a:r>
            <a:r>
              <a:rPr lang="nl-NL" sz="3100" b="1" dirty="0"/>
              <a:t>T</a:t>
            </a:r>
            <a:r>
              <a:rPr lang="nl-NL" sz="3100" dirty="0"/>
              <a:t>erug </a:t>
            </a:r>
            <a:r>
              <a:rPr lang="nl-NL" sz="3100" b="1" dirty="0"/>
              <a:t>W</a:t>
            </a:r>
            <a:r>
              <a:rPr lang="nl-NL" sz="3100" dirty="0"/>
              <a:t>in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</a:t>
            </a:r>
            <a:r>
              <a:rPr lang="nl-NL" u="sng" dirty="0"/>
              <a:t>Warm tapwater </a:t>
            </a:r>
          </a:p>
          <a:p>
            <a:r>
              <a:rPr lang="nl-NL" dirty="0"/>
              <a:t>door combinatie met (ingebouwde) boiler      </a:t>
            </a:r>
          </a:p>
          <a:p>
            <a:pPr marL="0" indent="0">
              <a:buNone/>
            </a:pPr>
            <a:r>
              <a:rPr lang="nl-NL" sz="2400" dirty="0"/>
              <a:t>      (zonder gasaansluiting)</a:t>
            </a:r>
          </a:p>
          <a:p>
            <a:r>
              <a:rPr lang="nl-NL" dirty="0"/>
              <a:t>Combinatie met losse cv ketel                                                                    </a:t>
            </a:r>
            <a:r>
              <a:rPr lang="nl-NL" sz="2500" dirty="0"/>
              <a:t>(met gasaansluiting)</a:t>
            </a:r>
          </a:p>
          <a:p>
            <a:pPr>
              <a:spcAft>
                <a:spcPts val="4200"/>
              </a:spcAft>
            </a:pPr>
            <a:r>
              <a:rPr lang="nl-NL" dirty="0"/>
              <a:t>Combinatie met ingebouwde cv </a:t>
            </a:r>
            <a:r>
              <a:rPr lang="nl-NL" sz="3100" dirty="0"/>
              <a:t>ketel                                                      </a:t>
            </a:r>
            <a:r>
              <a:rPr lang="nl-NL" sz="2600" dirty="0"/>
              <a:t>(met gasaansluiting)</a:t>
            </a:r>
          </a:p>
          <a:p>
            <a:r>
              <a:rPr lang="nl-NL" dirty="0">
                <a:solidFill>
                  <a:srgbClr val="00B0F0"/>
                </a:solidFill>
              </a:rPr>
              <a:t>Koelen</a:t>
            </a:r>
            <a:r>
              <a:rPr lang="nl-NL" dirty="0"/>
              <a:t> uit bodemwarmte         </a:t>
            </a:r>
            <a:r>
              <a:rPr lang="nl-NL" sz="2400" dirty="0"/>
              <a:t>               (m.b.v. circulatiepomp = passieve koeling)</a:t>
            </a:r>
          </a:p>
          <a:p>
            <a:r>
              <a:rPr lang="nl-NL" dirty="0">
                <a:solidFill>
                  <a:srgbClr val="00B0F0"/>
                </a:solidFill>
              </a:rPr>
              <a:t>Koelen</a:t>
            </a:r>
            <a:r>
              <a:rPr lang="nl-NL" dirty="0"/>
              <a:t> m.b.v. omkeerbare warmtepomp</a:t>
            </a:r>
            <a:r>
              <a:rPr lang="nl-NL" sz="2400" dirty="0"/>
              <a:t> (m.b.v. compressor = actieve koeling)</a:t>
            </a:r>
          </a:p>
        </p:txBody>
      </p:sp>
      <p:pic>
        <p:nvPicPr>
          <p:cNvPr id="4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358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708732" y="1628800"/>
            <a:ext cx="8707749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 Voor een kwartje krijg je een euro warmte! </a:t>
            </a:r>
          </a:p>
          <a:p>
            <a:r>
              <a:rPr lang="nl-NL" dirty="0"/>
              <a:t>1 kWh aan stroom levert 4kWh aan warmte </a:t>
            </a:r>
          </a:p>
          <a:p>
            <a:pPr marL="0" indent="0">
              <a:buNone/>
            </a:pPr>
            <a:r>
              <a:rPr lang="nl-NL" dirty="0"/>
              <a:t>   (</a:t>
            </a:r>
            <a:r>
              <a:rPr lang="nl-NL" i="1" dirty="0"/>
              <a:t>coëfficiënt of performance = </a:t>
            </a:r>
            <a:r>
              <a:rPr lang="nl-NL" dirty="0"/>
              <a:t>COP van 4)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Een warmtepomp haalt tot 75% van de benodigde energie uit de bron. </a:t>
            </a:r>
          </a:p>
          <a:p>
            <a:r>
              <a:rPr lang="nl-NL" dirty="0"/>
              <a:t>De overige 25% gaat op aan elektriciteit om de pomp te laten werken.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416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FFCC00"/>
                </a:solidFill>
              </a:rPr>
              <a:t>2 Duurzame energiebronnen </a:t>
            </a:r>
            <a:r>
              <a:rPr lang="nl-NL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3512" y="1600200"/>
            <a:ext cx="8712968" cy="48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warmteterugwinning (WTW) op ventilatielucht en douchewater</a:t>
            </a:r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zonnewarmte en -licht </a:t>
            </a:r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direct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gebruiken om de woning te verwarmen en verlichten.  </a:t>
            </a:r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Zonne-energie middels een zonneboiler om water te verwarmen via dakcollectoren en/of warmtepomp </a:t>
            </a:r>
          </a:p>
          <a:p>
            <a:r>
              <a:rPr lang="nl-NL" b="1" dirty="0">
                <a:solidFill>
                  <a:srgbClr val="0070C0"/>
                </a:solidFill>
              </a:rPr>
              <a:t>Zonne-energie  om via fotovoltaïsche (PV-) cellen elektriciteit op te wekken</a:t>
            </a:r>
            <a:r>
              <a:rPr lang="nl-NL" dirty="0">
                <a:solidFill>
                  <a:srgbClr val="0070C0"/>
                </a:solidFill>
              </a:rPr>
              <a:t>.</a:t>
            </a:r>
          </a:p>
          <a:p>
            <a:endParaRPr lang="nl-NL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948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nl-NL" dirty="0"/>
              <a:t>woning met </a:t>
            </a:r>
            <a:br>
              <a:rPr lang="nl-NL" dirty="0"/>
            </a:br>
            <a:r>
              <a:rPr lang="nl-NL" dirty="0"/>
              <a:t>pv panelen en zonnecollectoren</a:t>
            </a:r>
            <a:br>
              <a:rPr lang="nl-NL" dirty="0"/>
            </a:br>
            <a:endParaRPr lang="nl-NL" dirty="0"/>
          </a:p>
        </p:txBody>
      </p:sp>
      <p:pic>
        <p:nvPicPr>
          <p:cNvPr id="5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8" name="Tijdelijke aanduiding voor inhoud 7" descr="http://www.planet-eco.be/media/4fba9ac8-5e58-4345-85d4-56bedb758c9a/PlanetEco/ProductImages/zonneboiler2_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1772816"/>
            <a:ext cx="3744416" cy="269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energienul73.nl/Woningen/58878.jpg?width=870&amp;amp;height=-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005065"/>
            <a:ext cx="4824576" cy="2657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8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31870" t="24267" r="15062" b="20445"/>
          <a:stretch/>
        </p:blipFill>
        <p:spPr bwMode="auto">
          <a:xfrm>
            <a:off x="2234463" y="1600201"/>
            <a:ext cx="772307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034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              </a:t>
            </a:r>
            <a:r>
              <a:rPr lang="nl-NL" b="1" dirty="0"/>
              <a:t>PV panelen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981200" y="2564904"/>
            <a:ext cx="8229600" cy="4032448"/>
          </a:xfrm>
        </p:spPr>
        <p:txBody>
          <a:bodyPr/>
          <a:lstStyle/>
          <a:p>
            <a:r>
              <a:rPr lang="nl-NL" dirty="0"/>
              <a:t>Zomer: overproductie opslaan op het net</a:t>
            </a:r>
          </a:p>
          <a:p>
            <a:r>
              <a:rPr lang="nl-NL" dirty="0"/>
              <a:t>Winter: aanvullen vanaf het net</a:t>
            </a:r>
          </a:p>
          <a:p>
            <a:r>
              <a:rPr lang="nl-NL" dirty="0"/>
              <a:t>Saldering na 2023?    </a:t>
            </a:r>
            <a:r>
              <a:rPr lang="nl-NL" b="1" u="sng" dirty="0"/>
              <a:t>in</a:t>
            </a:r>
            <a:r>
              <a:rPr lang="nl-NL" dirty="0"/>
              <a:t> 26 cent   </a:t>
            </a:r>
            <a:r>
              <a:rPr lang="nl-NL" b="1" u="sng" dirty="0"/>
              <a:t>uit</a:t>
            </a:r>
            <a:r>
              <a:rPr lang="nl-NL" dirty="0"/>
              <a:t> 14 cent?</a:t>
            </a:r>
          </a:p>
          <a:p>
            <a:r>
              <a:rPr lang="nl-NL" dirty="0"/>
              <a:t>Aantal panelen passend aan uw woongedrag</a:t>
            </a:r>
          </a:p>
          <a:p>
            <a:r>
              <a:rPr lang="nl-NL" dirty="0"/>
              <a:t>Deelnemen Zonnepanelenveld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885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3  efficiënt gebruik van </a:t>
            </a:r>
            <a:br>
              <a:rPr lang="nl-NL" b="1" dirty="0">
                <a:solidFill>
                  <a:srgbClr val="FF0000"/>
                </a:solidFill>
              </a:rPr>
            </a:br>
            <a:r>
              <a:rPr lang="nl-NL" b="1" dirty="0">
                <a:solidFill>
                  <a:srgbClr val="FF0000"/>
                </a:solidFill>
              </a:rPr>
              <a:t>          fossiele energiebronnen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7528" y="1600201"/>
            <a:ext cx="8363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dirty="0"/>
              <a:t>energie</a:t>
            </a:r>
            <a:r>
              <a:rPr lang="nl-NL" b="1" dirty="0"/>
              <a:t>zuinige</a:t>
            </a:r>
            <a:r>
              <a:rPr lang="nl-NL" dirty="0"/>
              <a:t> apparaten</a:t>
            </a:r>
          </a:p>
          <a:p>
            <a:r>
              <a:rPr lang="nl-NL" dirty="0"/>
              <a:t>energie</a:t>
            </a:r>
            <a:r>
              <a:rPr lang="nl-NL" b="1" dirty="0"/>
              <a:t>zuinige</a:t>
            </a:r>
            <a:r>
              <a:rPr lang="nl-NL" dirty="0"/>
              <a:t> verlichting</a:t>
            </a:r>
          </a:p>
          <a:p>
            <a:r>
              <a:rPr lang="nl-NL" b="1" dirty="0"/>
              <a:t>woongedrag</a:t>
            </a:r>
            <a:r>
              <a:rPr lang="nl-NL" dirty="0"/>
              <a:t> van de bewoner </a:t>
            </a:r>
            <a:r>
              <a:rPr lang="nl-NL" dirty="0"/>
              <a:t> </a:t>
            </a:r>
            <a:endParaRPr lang="nl-NL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Afbeelding 4" descr="http://www.livios.be/media/71283/nl/energielabel-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6" y="2420888"/>
            <a:ext cx="33478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www.nieman.nl/wp-content/uploads/2011/10/Energie_piramide_afb03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3512" y="908720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534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520" y="692696"/>
            <a:ext cx="8640960" cy="1656184"/>
          </a:xfrm>
        </p:spPr>
        <p:txBody>
          <a:bodyPr/>
          <a:lstStyle/>
          <a:p>
            <a:r>
              <a:rPr lang="nl-NL" dirty="0"/>
              <a:t>Energie gebruik en verbruik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47528" y="1844824"/>
            <a:ext cx="8496944" cy="4464496"/>
          </a:xfrm>
        </p:spPr>
        <p:txBody>
          <a:bodyPr>
            <a:normAutofit/>
          </a:bodyPr>
          <a:lstStyle/>
          <a:p>
            <a:pPr algn="r"/>
            <a:endParaRPr lang="nl-NL" b="1" dirty="0"/>
          </a:p>
          <a:p>
            <a:pPr algn="r"/>
            <a:r>
              <a:rPr lang="nl-NL" b="1" dirty="0"/>
              <a:t>Woongedrag</a:t>
            </a:r>
          </a:p>
          <a:p>
            <a:pPr algn="r"/>
            <a:endParaRPr lang="nl-NL" b="1" dirty="0"/>
          </a:p>
          <a:p>
            <a:pPr algn="r"/>
            <a:r>
              <a:rPr lang="nl-NL" b="1" dirty="0"/>
              <a:t>Ontwerp &amp;</a:t>
            </a:r>
          </a:p>
          <a:p>
            <a:pPr algn="r"/>
            <a:r>
              <a:rPr lang="nl-NL" b="1" dirty="0"/>
              <a:t>Installaties</a:t>
            </a:r>
          </a:p>
          <a:p>
            <a:pPr algn="r"/>
            <a:endParaRPr lang="nl-NL" b="1" dirty="0"/>
          </a:p>
          <a:p>
            <a:pPr algn="r"/>
            <a:r>
              <a:rPr lang="nl-NL" b="1" dirty="0"/>
              <a:t>Extra Jas </a:t>
            </a:r>
          </a:p>
          <a:p>
            <a:pPr algn="r"/>
            <a:r>
              <a:rPr lang="nl-NL" b="1" dirty="0"/>
              <a:t>(de bouwschil)</a:t>
            </a:r>
          </a:p>
        </p:txBody>
      </p:sp>
      <p:pic>
        <p:nvPicPr>
          <p:cNvPr id="102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9" name="Afbeelding 8" descr="http://www.nieman.nl/wp-content/uploads/2011/10/Energie_piramide_afb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2237590"/>
            <a:ext cx="4968552" cy="399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15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473460"/>
            <a:ext cx="8229600" cy="1143000"/>
          </a:xfrm>
        </p:spPr>
        <p:txBody>
          <a:bodyPr/>
          <a:lstStyle/>
          <a:p>
            <a:r>
              <a:rPr lang="nl-NL" dirty="0"/>
              <a:t>Gevolgen van gaswinning</a:t>
            </a: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32356" t="11198" r="31751" b="16405"/>
          <a:stretch/>
        </p:blipFill>
        <p:spPr bwMode="auto">
          <a:xfrm>
            <a:off x="5375921" y="1700809"/>
            <a:ext cx="398912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6" name="Afbeelding 5"/>
          <p:cNvPicPr/>
          <p:nvPr/>
        </p:nvPicPr>
        <p:blipFill rotWithShape="1">
          <a:blip r:embed="rId4"/>
          <a:srcRect l="8584" t="32075" r="82702" b="30000"/>
          <a:stretch/>
        </p:blipFill>
        <p:spPr bwMode="auto">
          <a:xfrm>
            <a:off x="2495600" y="2492896"/>
            <a:ext cx="3162300" cy="2731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923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4509120"/>
            <a:ext cx="8229600" cy="2232248"/>
          </a:xfrm>
        </p:spPr>
        <p:txBody>
          <a:bodyPr>
            <a:normAutofit/>
          </a:bodyPr>
          <a:lstStyle/>
          <a:p>
            <a:pPr algn="l"/>
            <a:r>
              <a:rPr lang="nl-NL" sz="3600" dirty="0"/>
              <a:t>schone lucht binnen en buiten</a:t>
            </a:r>
            <a:br>
              <a:rPr lang="nl-NL" sz="3600" dirty="0"/>
            </a:br>
            <a:r>
              <a:rPr lang="nl-NL" sz="3600" dirty="0"/>
              <a:t>           comfortabel wonen zonder tocht</a:t>
            </a:r>
            <a:br>
              <a:rPr lang="nl-NL" sz="3600" dirty="0"/>
            </a:br>
            <a:r>
              <a:rPr lang="nl-NL" sz="3600" dirty="0"/>
              <a:t>                      lekker lang en goedkoop douchen</a:t>
            </a:r>
          </a:p>
        </p:txBody>
      </p:sp>
      <p:pic>
        <p:nvPicPr>
          <p:cNvPr id="8" name="Tijdelijke aanduiding voor inhoud 7" descr="http://www.hoogrendementsketels.be/wp-content/uploads/2013/04/Hoogrendementsketel-Prijs-Prijzen_Slide.jpg?2797c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980728"/>
            <a:ext cx="8229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62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213" y="836712"/>
            <a:ext cx="7139136" cy="1143000"/>
          </a:xfrm>
        </p:spPr>
        <p:txBody>
          <a:bodyPr/>
          <a:lstStyle/>
          <a:p>
            <a:r>
              <a:rPr lang="nl-NL" dirty="0"/>
              <a:t>Comfortabel wonen</a:t>
            </a:r>
          </a:p>
        </p:txBody>
      </p:sp>
      <p:pic>
        <p:nvPicPr>
          <p:cNvPr id="5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90" y="1916832"/>
            <a:ext cx="65846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7447" y="458450"/>
            <a:ext cx="8640960" cy="1656184"/>
          </a:xfrm>
        </p:spPr>
        <p:txBody>
          <a:bodyPr/>
          <a:lstStyle/>
          <a:p>
            <a:r>
              <a:rPr lang="nl-NL" dirty="0"/>
              <a:t>Energie gebruik en verbruik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47528" y="1844824"/>
            <a:ext cx="8496944" cy="4464496"/>
          </a:xfrm>
        </p:spPr>
        <p:txBody>
          <a:bodyPr>
            <a:normAutofit/>
          </a:bodyPr>
          <a:lstStyle/>
          <a:p>
            <a:pPr algn="r"/>
            <a:endParaRPr lang="nl-NL" b="1" dirty="0"/>
          </a:p>
          <a:p>
            <a:pPr algn="r"/>
            <a:r>
              <a:rPr lang="nl-NL" b="1" dirty="0"/>
              <a:t>Woongedrag</a:t>
            </a:r>
          </a:p>
          <a:p>
            <a:pPr algn="r">
              <a:spcBef>
                <a:spcPts val="0"/>
              </a:spcBef>
            </a:pPr>
            <a:endParaRPr lang="nl-NL" b="1" dirty="0"/>
          </a:p>
          <a:p>
            <a:pPr algn="r"/>
            <a:r>
              <a:rPr lang="nl-NL" b="1" dirty="0"/>
              <a:t>Ontwerp &amp;</a:t>
            </a:r>
          </a:p>
          <a:p>
            <a:pPr algn="r"/>
            <a:r>
              <a:rPr lang="nl-NL" b="1" dirty="0"/>
              <a:t>Installaties</a:t>
            </a:r>
          </a:p>
          <a:p>
            <a:pPr algn="r">
              <a:spcBef>
                <a:spcPts val="0"/>
              </a:spcBef>
            </a:pPr>
            <a:endParaRPr lang="nl-NL" b="1" dirty="0"/>
          </a:p>
          <a:p>
            <a:pPr algn="r"/>
            <a:r>
              <a:rPr lang="nl-NL" b="1" dirty="0"/>
              <a:t>Extra Jas </a:t>
            </a:r>
          </a:p>
          <a:p>
            <a:pPr algn="r"/>
            <a:r>
              <a:rPr lang="nl-NL" b="1" dirty="0"/>
              <a:t>(de bouwschil)</a:t>
            </a:r>
          </a:p>
        </p:txBody>
      </p:sp>
      <p:pic>
        <p:nvPicPr>
          <p:cNvPr id="102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9" name="Afbeelding 8" descr="http://www.nieman.nl/wp-content/uploads/2011/10/Energie_piramide_afb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1988841"/>
            <a:ext cx="4968552" cy="399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60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484784"/>
            <a:ext cx="4607040" cy="445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810000" y="4293097"/>
            <a:ext cx="63184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b="1" dirty="0"/>
              <a:t>Warmteverlies</a:t>
            </a:r>
          </a:p>
          <a:p>
            <a:pPr algn="r"/>
            <a:r>
              <a:rPr lang="nl-NL" sz="2800" b="1" dirty="0"/>
              <a:t>betekent meer</a:t>
            </a:r>
          </a:p>
          <a:p>
            <a:pPr algn="r"/>
            <a:r>
              <a:rPr lang="nl-NL" sz="2800" b="1" dirty="0"/>
              <a:t> bij verwarmen</a:t>
            </a:r>
          </a:p>
          <a:p>
            <a:pPr algn="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9270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5" name="Tijdelijke aanduiding voor inhoud 4" descr="Ministerie van Binnenlandse Zaken en Koninkrijksrelati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73326"/>
            <a:ext cx="5400600" cy="12994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4797116" y="1916833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Bouwbesluit 2012</a:t>
            </a: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2423592" y="2924944"/>
            <a:ext cx="69127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/>
              <a:t>Thermische schil    </a:t>
            </a:r>
            <a:r>
              <a:rPr lang="nl-NL" sz="2800" dirty="0"/>
              <a:t>Per 1 januari 2015 Warmteweerstand (R) van de constructie (c)</a:t>
            </a:r>
            <a:endParaRPr lang="nl-NL" sz="1400" dirty="0"/>
          </a:p>
          <a:p>
            <a:r>
              <a:rPr lang="nl-NL" sz="2800" dirty="0"/>
              <a:t> </a:t>
            </a:r>
          </a:p>
          <a:p>
            <a:r>
              <a:rPr lang="nl-NL" sz="2800" dirty="0"/>
              <a:t>Vloer: R</a:t>
            </a:r>
            <a:r>
              <a:rPr lang="nl-NL" sz="2800" baseline="-25000" dirty="0"/>
              <a:t>c</a:t>
            </a:r>
            <a:r>
              <a:rPr lang="nl-NL" sz="2800" dirty="0"/>
              <a:t>-waarde minimaal 3,5 m</a:t>
            </a:r>
            <a:r>
              <a:rPr lang="nl-NL" sz="2800" baseline="30000" dirty="0"/>
              <a:t>2</a:t>
            </a:r>
            <a:r>
              <a:rPr lang="nl-NL" sz="2800" dirty="0"/>
              <a:t>K/W</a:t>
            </a:r>
          </a:p>
          <a:p>
            <a:pPr lvl="0"/>
            <a:r>
              <a:rPr lang="nl-NL" sz="2800" dirty="0"/>
              <a:t>Gevel: R</a:t>
            </a:r>
            <a:r>
              <a:rPr lang="nl-NL" sz="2800" baseline="-25000" dirty="0"/>
              <a:t>c</a:t>
            </a:r>
            <a:r>
              <a:rPr lang="nl-NL" sz="2800" dirty="0"/>
              <a:t>-waarde minimaal 4,5 m</a:t>
            </a:r>
            <a:r>
              <a:rPr lang="nl-NL" sz="2800" baseline="30000" dirty="0"/>
              <a:t>2</a:t>
            </a:r>
            <a:r>
              <a:rPr lang="nl-NL" sz="2800" dirty="0"/>
              <a:t>K/W</a:t>
            </a:r>
          </a:p>
          <a:p>
            <a:r>
              <a:rPr lang="nl-NL" sz="2800" dirty="0"/>
              <a:t>Dak:    R</a:t>
            </a:r>
            <a:r>
              <a:rPr lang="nl-NL" sz="2800" baseline="-25000" dirty="0"/>
              <a:t>c</a:t>
            </a:r>
            <a:r>
              <a:rPr lang="nl-NL" sz="2800" dirty="0"/>
              <a:t>-waarde minimaal 6,0 m</a:t>
            </a:r>
            <a:r>
              <a:rPr lang="nl-NL" sz="2800" baseline="30000" dirty="0"/>
              <a:t>2</a:t>
            </a:r>
            <a:r>
              <a:rPr lang="nl-NL" sz="2800" dirty="0"/>
              <a:t>K/W </a:t>
            </a:r>
          </a:p>
          <a:p>
            <a:r>
              <a:rPr lang="nl-NL" sz="1400" b="1" dirty="0"/>
              <a:t>voor</a:t>
            </a:r>
            <a:r>
              <a:rPr lang="nl-NL" sz="2800" dirty="0"/>
              <a:t> </a:t>
            </a:r>
            <a:r>
              <a:rPr lang="nl-NL" sz="1400" b="1" dirty="0"/>
              <a:t>nieuwbouw geldt;  Energieprestatie   (EPC)   tot      1-1-2020</a:t>
            </a:r>
          </a:p>
          <a:p>
            <a:r>
              <a:rPr lang="nl-NL" sz="1400" b="1" dirty="0"/>
              <a:t>		Energieprestatie – BENG vanaf 1-1-2020</a:t>
            </a:r>
          </a:p>
          <a:p>
            <a:endParaRPr lang="nl-NL" sz="2800" b="1" dirty="0"/>
          </a:p>
          <a:p>
            <a:pPr lvl="0"/>
            <a:endParaRPr lang="nl-NL" sz="2800" dirty="0"/>
          </a:p>
          <a:p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955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nl-NL" sz="4900" b="1" dirty="0">
                <a:solidFill>
                  <a:srgbClr val="00B050"/>
                </a:solidFill>
              </a:rPr>
              <a:t>1 Energieverbruik beperken</a:t>
            </a:r>
            <a:r>
              <a:rPr lang="nl-NL" b="1" dirty="0">
                <a:solidFill>
                  <a:srgbClr val="00B050"/>
                </a:solidFill>
              </a:rPr>
              <a:t/>
            </a:r>
            <a:br>
              <a:rPr lang="nl-NL" b="1" dirty="0">
                <a:solidFill>
                  <a:srgbClr val="00B05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38282" y="1700808"/>
            <a:ext cx="8929718" cy="4941168"/>
          </a:xfrm>
        </p:spPr>
        <p:txBody>
          <a:bodyPr anchor="b">
            <a:normAutofit/>
          </a:bodyPr>
          <a:lstStyle/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r>
              <a:rPr lang="nl-NL" sz="2400" b="1" dirty="0">
                <a:solidFill>
                  <a:srgbClr val="0070C0"/>
                </a:solidFill>
              </a:rPr>
              <a:t>door toepassing van ISOLATIE voor vloeren, muren en daken</a:t>
            </a:r>
          </a:p>
          <a:p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toepassing van glas, deuren en kozijnen met isolerende eigenschappen</a:t>
            </a:r>
          </a:p>
          <a:p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Kierdicht bouwen, door goede kierdichting en aandacht voor de aansluitdetails.</a:t>
            </a:r>
          </a:p>
          <a:p>
            <a:pPr>
              <a:buNone/>
            </a:pP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        (Om het comfort te behouden is een balansventilatiesysteem hierbij noodzakelijk.)</a:t>
            </a:r>
          </a:p>
          <a:p>
            <a:pPr>
              <a:buNone/>
            </a:pPr>
            <a:endParaRPr lang="nl-NL" b="1" dirty="0"/>
          </a:p>
          <a:p>
            <a:pPr>
              <a:buNone/>
            </a:pPr>
            <a:endParaRPr lang="nl-NL" sz="1800" dirty="0"/>
          </a:p>
        </p:txBody>
      </p:sp>
      <p:pic>
        <p:nvPicPr>
          <p:cNvPr id="6" name="Picture 2" descr="E:\ABC\ABC Formulieren, Contracten etc\Brochures bouwbegeleiding etc\linkedinlogo_ABC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-315416"/>
            <a:ext cx="1512168" cy="1512168"/>
          </a:xfrm>
          <a:prstGeom prst="rect">
            <a:avLst/>
          </a:prstGeom>
          <a:noFill/>
        </p:spPr>
      </p:pic>
      <p:pic>
        <p:nvPicPr>
          <p:cNvPr id="8" name="Afbeelding 7" descr="http://www.nieman.nl/wp-content/uploads/2011/10/Energie_piramide_afb0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" b="100000" l="229" r="99771">
                        <a14:backgroundMark x1="53326" y1="1456" x2="53326" y2="1456"/>
                        <a14:backgroundMark x1="99197" y1="88997" x2="99197" y2="88997"/>
                        <a14:backgroundMark x1="98739" y1="2265" x2="98739" y2="2265"/>
                        <a14:backgroundMark x1="47477" y1="2589" x2="47477" y2="2589"/>
                        <a14:backgroundMark x1="573" y1="94984" x2="573" y2="94984"/>
                        <a14:backgroundMark x1="803" y1="2104" x2="803" y2="21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1504" y="1052737"/>
            <a:ext cx="18326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574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Breedbeeld</PresentationFormat>
  <Paragraphs>225</Paragraphs>
  <Slides>40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6" baseType="lpstr">
      <vt:lpstr>Arial</vt:lpstr>
      <vt:lpstr>Buurkracht Condensed</vt:lpstr>
      <vt:lpstr>Calibri</vt:lpstr>
      <vt:lpstr>Calibri Light</vt:lpstr>
      <vt:lpstr>Helvetica Neue</vt:lpstr>
      <vt:lpstr>Kantoorthema</vt:lpstr>
      <vt:lpstr>De buurt verkennen</vt:lpstr>
      <vt:lpstr> Milieu VERVUILING </vt:lpstr>
      <vt:lpstr>Uitputtende Energiebronnen</vt:lpstr>
      <vt:lpstr>Gevolgen van gaswinning</vt:lpstr>
      <vt:lpstr>Comfortabel wonen</vt:lpstr>
      <vt:lpstr>Energie gebruik en verbruik</vt:lpstr>
      <vt:lpstr>PowerPoint-presentatie</vt:lpstr>
      <vt:lpstr>PowerPoint-presentatie</vt:lpstr>
      <vt:lpstr>1 Energieverbruik beperken </vt:lpstr>
      <vt:lpstr>Dakisolatie</vt:lpstr>
      <vt:lpstr>Muur-isolatie</vt:lpstr>
      <vt:lpstr>Vloerisolatie</vt:lpstr>
      <vt:lpstr>1 Energieverbruik beperken </vt:lpstr>
      <vt:lpstr>1 Energieverbruik beperken </vt:lpstr>
      <vt:lpstr>Kozijnen isolerend en luchtdicht</vt:lpstr>
      <vt:lpstr>1 Energieverbruik beperken </vt:lpstr>
      <vt:lpstr>1 Energieverbruik beperken </vt:lpstr>
      <vt:lpstr>Aandacht voor aansluitdetails</vt:lpstr>
      <vt:lpstr>Luchtdicht bouwen  </vt:lpstr>
      <vt:lpstr>Luchtdicht bouwen  </vt:lpstr>
      <vt:lpstr>Luchtdicht bouwen</vt:lpstr>
      <vt:lpstr>Ventilatie toevoer; zuurstof afvoer; vocht, stof en andere vervuiling  OUD &gt; veel kieren, gaat vanzelf NIEUW &gt; kierdichting, dus actieve ventilatie nodig</vt:lpstr>
      <vt:lpstr>Ventilatie  buitenlucht gefilterd </vt:lpstr>
      <vt:lpstr>Balans ventilatie  buitenlucht gefilterd door roosters aanvoerlucht verwarmd door afvoerlucht (wtw)</vt:lpstr>
      <vt:lpstr>2 Duurzame energiebronnen </vt:lpstr>
      <vt:lpstr>De warmtewisselaar (WTW)</vt:lpstr>
      <vt:lpstr>2 Duurzame energiebronnen </vt:lpstr>
      <vt:lpstr>woning situeren op daglicht</vt:lpstr>
      <vt:lpstr>2 Duurzame energiebronnen </vt:lpstr>
      <vt:lpstr>             Zonnepanelen</vt:lpstr>
      <vt:lpstr>Warmtepomp</vt:lpstr>
      <vt:lpstr>            Warmtepomp </vt:lpstr>
      <vt:lpstr>PowerPoint-presentatie</vt:lpstr>
      <vt:lpstr>2 Duurzame energiebronnen  </vt:lpstr>
      <vt:lpstr>woning met  pv panelen en zonnecollectoren </vt:lpstr>
      <vt:lpstr>PowerPoint-presentatie</vt:lpstr>
      <vt:lpstr>              PV panelen</vt:lpstr>
      <vt:lpstr>3  efficiënt gebruik van            fossiele energiebronnen</vt:lpstr>
      <vt:lpstr>Energie gebruik en verbruik</vt:lpstr>
      <vt:lpstr>schone lucht binnen en buiten            comfortabel wonen zonder tocht                       lekker lang en goedkoop douchen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buurt verkennen</dc:title>
  <dc:creator>EnergieWeverij</dc:creator>
  <cp:lastModifiedBy>EnergieWeverij</cp:lastModifiedBy>
  <cp:revision>1</cp:revision>
  <dcterms:created xsi:type="dcterms:W3CDTF">2018-03-27T09:32:54Z</dcterms:created>
  <dcterms:modified xsi:type="dcterms:W3CDTF">2018-03-27T09:33:15Z</dcterms:modified>
</cp:coreProperties>
</file>